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sldIdLst>
    <p:sldId id="256" r:id="rId2"/>
    <p:sldId id="258" r:id="rId3"/>
    <p:sldId id="257" r:id="rId4"/>
    <p:sldId id="260" r:id="rId5"/>
    <p:sldId id="261" r:id="rId6"/>
    <p:sldId id="262" r:id="rId7"/>
    <p:sldId id="268" r:id="rId8"/>
    <p:sldId id="267" r:id="rId9"/>
    <p:sldId id="281" r:id="rId10"/>
    <p:sldId id="282" r:id="rId11"/>
    <p:sldId id="259" r:id="rId12"/>
    <p:sldId id="277" r:id="rId13"/>
    <p:sldId id="278" r:id="rId14"/>
    <p:sldId id="279" r:id="rId15"/>
    <p:sldId id="280" r:id="rId16"/>
    <p:sldId id="275" r:id="rId17"/>
    <p:sldId id="276" r:id="rId18"/>
    <p:sldId id="296" r:id="rId19"/>
    <p:sldId id="269" r:id="rId20"/>
    <p:sldId id="286" r:id="rId21"/>
    <p:sldId id="285" r:id="rId22"/>
    <p:sldId id="284" r:id="rId23"/>
    <p:sldId id="287" r:id="rId24"/>
    <p:sldId id="290" r:id="rId25"/>
    <p:sldId id="266" r:id="rId26"/>
    <p:sldId id="293" r:id="rId27"/>
    <p:sldId id="289" r:id="rId28"/>
    <p:sldId id="292" r:id="rId29"/>
    <p:sldId id="288" r:id="rId30"/>
    <p:sldId id="291" r:id="rId31"/>
    <p:sldId id="294" r:id="rId32"/>
    <p:sldId id="295" r:id="rId33"/>
    <p:sldId id="264" r:id="rId34"/>
    <p:sldId id="265" r:id="rId35"/>
    <p:sldId id="283"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8" d="100"/>
          <a:sy n="68" d="100"/>
        </p:scale>
        <p:origin x="-1428" y="-96"/>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4C63BB4B-0C0C-4E9A-9031-9C81148E60F8}" type="datetimeFigureOut">
              <a:rPr lang="en-IN" smtClean="0"/>
              <a:pPr/>
              <a:t>28-07-2022</a:t>
            </a:fld>
            <a:endParaRPr lang="en-IN" dirty="0"/>
          </a:p>
        </p:txBody>
      </p:sp>
      <p:sp>
        <p:nvSpPr>
          <p:cNvPr id="19" name="Footer Placeholder 18"/>
          <p:cNvSpPr>
            <a:spLocks noGrp="1"/>
          </p:cNvSpPr>
          <p:nvPr>
            <p:ph type="ftr" sz="quarter" idx="11"/>
          </p:nvPr>
        </p:nvSpPr>
        <p:spPr/>
        <p:txBody>
          <a:bodyPr/>
          <a:lstStyle/>
          <a:p>
            <a:endParaRPr lang="en-IN" dirty="0"/>
          </a:p>
        </p:txBody>
      </p:sp>
      <p:sp>
        <p:nvSpPr>
          <p:cNvPr id="27" name="Slide Number Placeholder 26"/>
          <p:cNvSpPr>
            <a:spLocks noGrp="1"/>
          </p:cNvSpPr>
          <p:nvPr>
            <p:ph type="sldNum" sz="quarter" idx="12"/>
          </p:nvPr>
        </p:nvSpPr>
        <p:spPr/>
        <p:txBody>
          <a:bodyPr/>
          <a:lstStyle/>
          <a:p>
            <a:fld id="{6B4D5240-9DF6-4AAF-87E5-2760F65452CD}" type="slidenum">
              <a:rPr lang="en-IN" smtClean="0"/>
              <a:pPr/>
              <a:t>‹#›</a:t>
            </a:fld>
            <a:endParaRPr lang="en-IN"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C63BB4B-0C0C-4E9A-9031-9C81148E60F8}" type="datetimeFigureOut">
              <a:rPr lang="en-IN" smtClean="0"/>
              <a:pPr/>
              <a:t>28-07-2022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6B4D5240-9DF6-4AAF-87E5-2760F65452CD}" type="slidenum">
              <a:rPr lang="en-IN" smtClean="0"/>
              <a:pPr/>
              <a:t>‹#›</a:t>
            </a:fld>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C63BB4B-0C0C-4E9A-9031-9C81148E60F8}" type="datetimeFigureOut">
              <a:rPr lang="en-IN" smtClean="0"/>
              <a:pPr/>
              <a:t>28-07-2022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6B4D5240-9DF6-4AAF-87E5-2760F65452CD}" type="slidenum">
              <a:rPr lang="en-IN" smtClean="0"/>
              <a:pPr/>
              <a:t>‹#›</a:t>
            </a:fld>
            <a:endParaRPr lang="en-I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C63BB4B-0C0C-4E9A-9031-9C81148E60F8}" type="datetimeFigureOut">
              <a:rPr lang="en-IN" smtClean="0"/>
              <a:pPr/>
              <a:t>28-07-2022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6B4D5240-9DF6-4AAF-87E5-2760F65452CD}" type="slidenum">
              <a:rPr lang="en-IN" smtClean="0"/>
              <a:pPr/>
              <a:t>‹#›</a:t>
            </a:fld>
            <a:endParaRPr lang="en-I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4C63BB4B-0C0C-4E9A-9031-9C81148E60F8}" type="datetimeFigureOut">
              <a:rPr lang="en-IN" smtClean="0"/>
              <a:pPr/>
              <a:t>28-07-2022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6B4D5240-9DF6-4AAF-87E5-2760F65452CD}" type="slidenum">
              <a:rPr lang="en-IN" smtClean="0"/>
              <a:pPr/>
              <a:t>‹#›</a:t>
            </a:fld>
            <a:endParaRPr lang="en-IN"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C63BB4B-0C0C-4E9A-9031-9C81148E60F8}" type="datetimeFigureOut">
              <a:rPr lang="en-IN" smtClean="0"/>
              <a:pPr/>
              <a:t>28-07-2022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6B4D5240-9DF6-4AAF-87E5-2760F65452CD}" type="slidenum">
              <a:rPr lang="en-IN" smtClean="0"/>
              <a:pPr/>
              <a:t>‹#›</a:t>
            </a:fld>
            <a:endParaRPr lang="en-I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4C63BB4B-0C0C-4E9A-9031-9C81148E60F8}" type="datetimeFigureOut">
              <a:rPr lang="en-IN" smtClean="0"/>
              <a:pPr/>
              <a:t>28-07-2022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6B4D5240-9DF6-4AAF-87E5-2760F65452CD}" type="slidenum">
              <a:rPr lang="en-IN" smtClean="0"/>
              <a:pPr/>
              <a:t>‹#›</a:t>
            </a:fld>
            <a:endParaRPr lang="en-I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4C63BB4B-0C0C-4E9A-9031-9C81148E60F8}" type="datetimeFigureOut">
              <a:rPr lang="en-IN" smtClean="0"/>
              <a:pPr/>
              <a:t>28-07-2022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6B4D5240-9DF6-4AAF-87E5-2760F65452CD}" type="slidenum">
              <a:rPr lang="en-IN" smtClean="0"/>
              <a:pPr/>
              <a:t>‹#›</a:t>
            </a:fld>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63BB4B-0C0C-4E9A-9031-9C81148E60F8}" type="datetimeFigureOut">
              <a:rPr lang="en-IN" smtClean="0"/>
              <a:pPr/>
              <a:t>28-07-2022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6B4D5240-9DF6-4AAF-87E5-2760F65452CD}" type="slidenum">
              <a:rPr lang="en-IN" smtClean="0"/>
              <a:pPr/>
              <a:t>‹#›</a:t>
            </a:fld>
            <a:endParaRPr lang="en-I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C63BB4B-0C0C-4E9A-9031-9C81148E60F8}" type="datetimeFigureOut">
              <a:rPr lang="en-IN" smtClean="0"/>
              <a:pPr/>
              <a:t>28-07-2022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6B4D5240-9DF6-4AAF-87E5-2760F65452CD}" type="slidenum">
              <a:rPr lang="en-IN" smtClean="0"/>
              <a:pPr/>
              <a:t>‹#›</a:t>
            </a:fld>
            <a:endParaRPr lang="en-I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4C63BB4B-0C0C-4E9A-9031-9C81148E60F8}" type="datetimeFigureOut">
              <a:rPr lang="en-IN" smtClean="0"/>
              <a:pPr/>
              <a:t>28-07-2022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a:xfrm>
            <a:off x="8077200" y="6356350"/>
            <a:ext cx="609600" cy="365125"/>
          </a:xfrm>
        </p:spPr>
        <p:txBody>
          <a:bodyPr/>
          <a:lstStyle/>
          <a:p>
            <a:fld id="{6B4D5240-9DF6-4AAF-87E5-2760F65452CD}" type="slidenum">
              <a:rPr lang="en-IN" smtClean="0"/>
              <a:pPr/>
              <a:t>‹#›</a:t>
            </a:fld>
            <a:endParaRPr lang="en-IN" dirty="0"/>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4C63BB4B-0C0C-4E9A-9031-9C81148E60F8}" type="datetimeFigureOut">
              <a:rPr lang="en-IN" smtClean="0"/>
              <a:pPr/>
              <a:t>28-07-2022</a:t>
            </a:fld>
            <a:endParaRPr lang="en-IN" dirty="0"/>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dirty="0"/>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6B4D5240-9DF6-4AAF-87E5-2760F65452CD}" type="slidenum">
              <a:rPr lang="en-IN" smtClean="0"/>
              <a:pPr/>
              <a:t>‹#›</a:t>
            </a:fld>
            <a:endParaRPr lang="en-IN" dirty="0"/>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19672" y="476672"/>
            <a:ext cx="5985159" cy="1606102"/>
          </a:xfrm>
        </p:spPr>
        <p:txBody>
          <a:bodyPr>
            <a:normAutofit/>
          </a:bodyPr>
          <a:lstStyle/>
          <a:p>
            <a:r>
              <a:rPr lang="en-IN" sz="2800" b="1" dirty="0" smtClean="0">
                <a:solidFill>
                  <a:schemeClr val="tx1"/>
                </a:solidFill>
                <a:latin typeface="Times New Roman" pitchFamily="18" charset="0"/>
                <a:cs typeface="Times New Roman" pitchFamily="18" charset="0"/>
              </a:rPr>
              <a:t>Data analysis of E-retail </a:t>
            </a:r>
            <a:r>
              <a:rPr lang="en-IN" sz="2800" b="1" dirty="0">
                <a:solidFill>
                  <a:schemeClr val="tx1"/>
                </a:solidFill>
                <a:latin typeface="Times New Roman" pitchFamily="18" charset="0"/>
                <a:cs typeface="Times New Roman" pitchFamily="18" charset="0"/>
              </a:rPr>
              <a:t>factors for customer activation and retention</a:t>
            </a:r>
            <a:r>
              <a:rPr lang="en-IN" sz="2800" b="1" dirty="0" smtClean="0">
                <a:solidFill>
                  <a:schemeClr val="tx1"/>
                </a:solidFill>
                <a:latin typeface="Times New Roman" pitchFamily="18" charset="0"/>
                <a:cs typeface="Times New Roman" pitchFamily="18" charset="0"/>
              </a:rPr>
              <a:t> (Indian e-retailers)</a:t>
            </a:r>
            <a:endParaRPr lang="en-IN" sz="2800" b="1" dirty="0">
              <a:solidFill>
                <a:schemeClr val="tx1"/>
              </a:solidFill>
              <a:latin typeface="Times New Roman" pitchFamily="18" charset="0"/>
              <a:cs typeface="Times New Roman" pitchFamily="18" charset="0"/>
            </a:endParaRPr>
          </a:p>
        </p:txBody>
      </p:sp>
      <p:sp>
        <p:nvSpPr>
          <p:cNvPr id="3" name="Subtitle 2"/>
          <p:cNvSpPr>
            <a:spLocks noGrp="1"/>
          </p:cNvSpPr>
          <p:nvPr>
            <p:ph type="subTitle" idx="1"/>
          </p:nvPr>
        </p:nvSpPr>
        <p:spPr>
          <a:xfrm>
            <a:off x="1403648" y="4077072"/>
            <a:ext cx="6400800" cy="1473200"/>
          </a:xfrm>
        </p:spPr>
        <p:txBody>
          <a:bodyPr/>
          <a:lstStyle/>
          <a:p>
            <a:r>
              <a:rPr lang="en-IN" b="1" dirty="0" smtClean="0">
                <a:solidFill>
                  <a:schemeClr val="tx1"/>
                </a:solidFill>
                <a:latin typeface="Times New Roman" pitchFamily="18" charset="0"/>
                <a:cs typeface="Times New Roman" pitchFamily="18" charset="0"/>
              </a:rPr>
              <a:t>Submitted by:</a:t>
            </a:r>
          </a:p>
          <a:p>
            <a:r>
              <a:rPr lang="en-IN" b="1" dirty="0" err="1" smtClean="0">
                <a:solidFill>
                  <a:schemeClr val="tx1"/>
                </a:solidFill>
                <a:latin typeface="Times New Roman" pitchFamily="18" charset="0"/>
                <a:cs typeface="Times New Roman" pitchFamily="18" charset="0"/>
              </a:rPr>
              <a:t>Vijaya</a:t>
            </a:r>
            <a:r>
              <a:rPr lang="en-IN" b="1" dirty="0" smtClean="0">
                <a:solidFill>
                  <a:schemeClr val="tx1"/>
                </a:solidFill>
                <a:latin typeface="Times New Roman" pitchFamily="18" charset="0"/>
                <a:cs typeface="Times New Roman" pitchFamily="18" charset="0"/>
              </a:rPr>
              <a:t> </a:t>
            </a:r>
            <a:r>
              <a:rPr lang="en-IN" b="1" dirty="0" err="1" smtClean="0">
                <a:solidFill>
                  <a:schemeClr val="tx1"/>
                </a:solidFill>
                <a:latin typeface="Times New Roman" pitchFamily="18" charset="0"/>
                <a:cs typeface="Times New Roman" pitchFamily="18" charset="0"/>
              </a:rPr>
              <a:t>Mukati</a:t>
            </a:r>
            <a:endParaRPr lang="en-IN" b="1" dirty="0">
              <a:solidFill>
                <a:schemeClr val="tx1"/>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313918780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2800" b="1" dirty="0">
                <a:solidFill>
                  <a:schemeClr val="tx1"/>
                </a:solidFill>
                <a:latin typeface="Times New Roman" pitchFamily="18" charset="0"/>
                <a:cs typeface="Times New Roman" pitchFamily="18" charset="0"/>
              </a:rPr>
              <a:t>Understanding customer activation model</a:t>
            </a:r>
            <a:endParaRPr lang="en-IN" sz="2800" dirty="0">
              <a:solidFill>
                <a:schemeClr val="tx1"/>
              </a:solidFill>
              <a:latin typeface="Times New Roman" pitchFamily="18" charset="0"/>
              <a:cs typeface="Times New Roman" pitchFamily="18" charset="0"/>
            </a:endParaRPr>
          </a:p>
        </p:txBody>
      </p:sp>
      <p:sp>
        <p:nvSpPr>
          <p:cNvPr id="2" name="Content Placeholder 1"/>
          <p:cNvSpPr>
            <a:spLocks noGrp="1"/>
          </p:cNvSpPr>
          <p:nvPr>
            <p:ph idx="1"/>
          </p:nvPr>
        </p:nvSpPr>
        <p:spPr>
          <a:xfrm>
            <a:off x="971600" y="2564904"/>
            <a:ext cx="7452816" cy="3921299"/>
          </a:xfrm>
        </p:spPr>
        <p:txBody>
          <a:bodyPr>
            <a:normAutofit/>
          </a:bodyPr>
          <a:lstStyle/>
          <a:p>
            <a:r>
              <a:rPr lang="en-US" sz="1800" b="1" dirty="0">
                <a:solidFill>
                  <a:schemeClr val="tx1"/>
                </a:solidFill>
                <a:latin typeface="Times New Roman" pitchFamily="18" charset="0"/>
                <a:cs typeface="Times New Roman" pitchFamily="18" charset="0"/>
              </a:rPr>
              <a:t>Trust</a:t>
            </a:r>
            <a:r>
              <a:rPr lang="en-US" sz="1800" dirty="0">
                <a:solidFill>
                  <a:schemeClr val="tx1"/>
                </a:solidFill>
                <a:latin typeface="Times New Roman" pitchFamily="18" charset="0"/>
                <a:cs typeface="Times New Roman" pitchFamily="18" charset="0"/>
              </a:rPr>
              <a:t> </a:t>
            </a:r>
            <a:r>
              <a:rPr lang="en-US" sz="1800" dirty="0" smtClean="0">
                <a:solidFill>
                  <a:schemeClr val="tx1"/>
                </a:solidFill>
                <a:latin typeface="Times New Roman" pitchFamily="18" charset="0"/>
                <a:cs typeface="Times New Roman" pitchFamily="18" charset="0"/>
              </a:rPr>
              <a:t>:is </a:t>
            </a:r>
            <a:r>
              <a:rPr lang="en-US" sz="1800" dirty="0">
                <a:solidFill>
                  <a:schemeClr val="tx1"/>
                </a:solidFill>
                <a:latin typeface="Times New Roman" pitchFamily="18" charset="0"/>
                <a:cs typeface="Times New Roman" pitchFamily="18" charset="0"/>
              </a:rPr>
              <a:t>the perception of a consumer that the merchant will transact with all ethically, capability, and efficient standard. trust produces a positive feelings toward the online retailers; this increases the chances of customer’s intention to buy a products, or use a service. </a:t>
            </a:r>
            <a:r>
              <a:rPr lang="en-US" sz="1800" dirty="0" smtClean="0">
                <a:solidFill>
                  <a:schemeClr val="tx1"/>
                </a:solidFill>
                <a:latin typeface="Times New Roman" pitchFamily="18" charset="0"/>
                <a:cs typeface="Times New Roman" pitchFamily="18" charset="0"/>
              </a:rPr>
              <a:t>Customer  </a:t>
            </a:r>
            <a:r>
              <a:rPr lang="en-US" sz="1800" dirty="0">
                <a:solidFill>
                  <a:schemeClr val="tx1"/>
                </a:solidFill>
                <a:latin typeface="Times New Roman" pitchFamily="18" charset="0"/>
                <a:cs typeface="Times New Roman" pitchFamily="18" charset="0"/>
              </a:rPr>
              <a:t>may never transact with the online retailer again if it does not improve on its </a:t>
            </a:r>
            <a:r>
              <a:rPr lang="en-US" sz="1800" dirty="0" smtClean="0">
                <a:solidFill>
                  <a:schemeClr val="tx1"/>
                </a:solidFill>
                <a:latin typeface="Times New Roman" pitchFamily="18" charset="0"/>
                <a:cs typeface="Times New Roman" pitchFamily="18" charset="0"/>
              </a:rPr>
              <a:t>trustworthiness.</a:t>
            </a:r>
          </a:p>
          <a:p>
            <a:pPr marL="0" indent="0">
              <a:buNone/>
            </a:pPr>
            <a:endParaRPr lang="en-US" sz="1800" dirty="0" smtClean="0">
              <a:solidFill>
                <a:schemeClr val="tx1"/>
              </a:solidFill>
              <a:latin typeface="Times New Roman" pitchFamily="18" charset="0"/>
              <a:cs typeface="Times New Roman" pitchFamily="18" charset="0"/>
            </a:endParaRPr>
          </a:p>
          <a:p>
            <a:r>
              <a:rPr lang="en-US" sz="1800" b="1" dirty="0">
                <a:solidFill>
                  <a:schemeClr val="tx1"/>
                </a:solidFill>
                <a:latin typeface="Times New Roman" pitchFamily="18" charset="0"/>
                <a:cs typeface="Times New Roman" pitchFamily="18" charset="0"/>
              </a:rPr>
              <a:t>Purchase/repurchase intention </a:t>
            </a:r>
            <a:r>
              <a:rPr lang="en-US" sz="1800" dirty="0" smtClean="0">
                <a:solidFill>
                  <a:schemeClr val="tx1"/>
                </a:solidFill>
                <a:latin typeface="Times New Roman" pitchFamily="18" charset="0"/>
                <a:cs typeface="Times New Roman" pitchFamily="18" charset="0"/>
              </a:rPr>
              <a:t>:can </a:t>
            </a:r>
            <a:r>
              <a:rPr lang="en-US" sz="1800" dirty="0">
                <a:solidFill>
                  <a:schemeClr val="tx1"/>
                </a:solidFill>
                <a:latin typeface="Times New Roman" pitchFamily="18" charset="0"/>
                <a:cs typeface="Times New Roman" pitchFamily="18" charset="0"/>
              </a:rPr>
              <a:t>be defined as the likelihood that an online customer is going to buy a product and continue to purchase products from the same online </a:t>
            </a:r>
            <a:r>
              <a:rPr lang="en-US" sz="1800" dirty="0" smtClean="0">
                <a:solidFill>
                  <a:schemeClr val="tx1"/>
                </a:solidFill>
                <a:latin typeface="Times New Roman" pitchFamily="18" charset="0"/>
                <a:cs typeface="Times New Roman" pitchFamily="18" charset="0"/>
              </a:rPr>
              <a:t>retailer</a:t>
            </a:r>
            <a:endParaRPr lang="en-IN" sz="1800" dirty="0">
              <a:solidFill>
                <a:schemeClr val="tx1"/>
              </a:solidFill>
            </a:endParaRPr>
          </a:p>
        </p:txBody>
      </p:sp>
    </p:spTree>
    <p:extLst>
      <p:ext uri="{BB962C8B-B14F-4D97-AF65-F5344CB8AC3E}">
        <p14:creationId xmlns="" xmlns:p14="http://schemas.microsoft.com/office/powerpoint/2010/main" val="34071667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27584" y="476672"/>
            <a:ext cx="7643192" cy="720080"/>
          </a:xfrm>
        </p:spPr>
        <p:txBody>
          <a:bodyPr>
            <a:normAutofit/>
          </a:bodyPr>
          <a:lstStyle/>
          <a:p>
            <a:pPr algn="ctr"/>
            <a:r>
              <a:rPr lang="en-IN" sz="2800" b="1" dirty="0" smtClean="0">
                <a:solidFill>
                  <a:schemeClr val="tx1"/>
                </a:solidFill>
                <a:latin typeface="Times New Roman" pitchFamily="18" charset="0"/>
                <a:cs typeface="Times New Roman" pitchFamily="18" charset="0"/>
              </a:rPr>
              <a:t>Proposed model for customer retention</a:t>
            </a:r>
            <a:endParaRPr lang="en-IN" sz="2800" b="1" dirty="0">
              <a:solidFill>
                <a:schemeClr val="tx1"/>
              </a:solidFill>
              <a:latin typeface="Times New Roman" pitchFamily="18" charset="0"/>
              <a:cs typeface="Times New Roman" pitchFamily="18" charset="0"/>
            </a:endParaRPr>
          </a:p>
        </p:txBody>
      </p:sp>
      <p:sp>
        <p:nvSpPr>
          <p:cNvPr id="4" name="Text Placeholder 3"/>
          <p:cNvSpPr>
            <a:spLocks noGrp="1"/>
          </p:cNvSpPr>
          <p:nvPr>
            <p:ph type="body" sz="half" idx="2"/>
          </p:nvPr>
        </p:nvSpPr>
        <p:spPr/>
        <p:txBody>
          <a:bodyPr/>
          <a:lstStyle/>
          <a:p>
            <a:endParaRPr lang="en-IN" dirty="0">
              <a:solidFill>
                <a:schemeClr val="tx1"/>
              </a:solidFill>
            </a:endParaRPr>
          </a:p>
        </p:txBody>
      </p:sp>
      <p:pic>
        <p:nvPicPr>
          <p:cNvPr id="5" name="Picture 4"/>
          <p:cNvPicPr/>
          <p:nvPr/>
        </p:nvPicPr>
        <p:blipFill rotWithShape="1">
          <a:blip r:embed="rId2"/>
          <a:srcRect l="11882" t="33422" r="13068" b="6150"/>
          <a:stretch/>
        </p:blipFill>
        <p:spPr bwMode="auto">
          <a:xfrm>
            <a:off x="2051720" y="1556792"/>
            <a:ext cx="5128602" cy="3694336"/>
          </a:xfrm>
          <a:prstGeom prst="rect">
            <a:avLst/>
          </a:prstGeom>
          <a:ln w="12700">
            <a:solidFill>
              <a:schemeClr val="tx1"/>
            </a:solidFill>
          </a:ln>
          <a:extLst>
            <a:ext uri="{53640926-AAD7-44D8-BBD7-CCE9431645EC}">
              <a14:shadowObscured xmlns="" xmlns:a14="http://schemas.microsoft.com/office/drawing/2010/main"/>
            </a:ext>
          </a:extLst>
        </p:spPr>
      </p:pic>
    </p:spTree>
    <p:extLst>
      <p:ext uri="{BB962C8B-B14F-4D97-AF65-F5344CB8AC3E}">
        <p14:creationId xmlns="" xmlns:p14="http://schemas.microsoft.com/office/powerpoint/2010/main" val="9304838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IN" sz="2800" b="1" dirty="0">
                <a:solidFill>
                  <a:schemeClr val="tx1"/>
                </a:solidFill>
                <a:latin typeface="Times New Roman" pitchFamily="18" charset="0"/>
                <a:cs typeface="Times New Roman" pitchFamily="18" charset="0"/>
              </a:rPr>
              <a:t>Understanding customer retention model</a:t>
            </a:r>
            <a:br>
              <a:rPr lang="en-IN" sz="2800" b="1" dirty="0">
                <a:solidFill>
                  <a:schemeClr val="tx1"/>
                </a:solidFill>
                <a:latin typeface="Times New Roman" pitchFamily="18" charset="0"/>
                <a:cs typeface="Times New Roman" pitchFamily="18" charset="0"/>
              </a:rPr>
            </a:br>
            <a:endParaRPr lang="en-IN" sz="2800" dirty="0">
              <a:solidFill>
                <a:schemeClr val="tx1"/>
              </a:solidFill>
            </a:endParaRPr>
          </a:p>
        </p:txBody>
      </p:sp>
      <p:sp>
        <p:nvSpPr>
          <p:cNvPr id="6" name="Content Placeholder 5"/>
          <p:cNvSpPr>
            <a:spLocks noGrp="1"/>
          </p:cNvSpPr>
          <p:nvPr>
            <p:ph idx="1"/>
          </p:nvPr>
        </p:nvSpPr>
        <p:spPr>
          <a:xfrm>
            <a:off x="642910" y="1428736"/>
            <a:ext cx="8177562" cy="4952592"/>
          </a:xfrm>
        </p:spPr>
        <p:txBody>
          <a:bodyPr>
            <a:noAutofit/>
          </a:bodyPr>
          <a:lstStyle/>
          <a:p>
            <a:pPr marL="0" indent="0">
              <a:buNone/>
            </a:pPr>
            <a:r>
              <a:rPr lang="en-US" sz="1800" dirty="0">
                <a:solidFill>
                  <a:schemeClr val="tx1"/>
                </a:solidFill>
                <a:latin typeface="Times New Roman" pitchFamily="18" charset="0"/>
                <a:cs typeface="Times New Roman" pitchFamily="18" charset="0"/>
              </a:rPr>
              <a:t>Consumers expect a more social and interactive online experience to accumulate common intelligence and support decision-making. The hedonic aspects should be taken into account in designing the Website of a fashion retailer. </a:t>
            </a:r>
            <a:endParaRPr lang="en-US" sz="1800" dirty="0" smtClean="0">
              <a:solidFill>
                <a:schemeClr val="tx1"/>
              </a:solidFill>
              <a:latin typeface="Times New Roman" pitchFamily="18" charset="0"/>
              <a:cs typeface="Times New Roman" pitchFamily="18" charset="0"/>
            </a:endParaRPr>
          </a:p>
          <a:p>
            <a:pPr marL="0" indent="0">
              <a:buNone/>
            </a:pPr>
            <a:endParaRPr lang="en-US" sz="1800" dirty="0" smtClean="0">
              <a:solidFill>
                <a:schemeClr val="tx1"/>
              </a:solidFill>
              <a:latin typeface="Times New Roman" pitchFamily="18" charset="0"/>
              <a:cs typeface="Times New Roman" pitchFamily="18" charset="0"/>
            </a:endParaRPr>
          </a:p>
          <a:p>
            <a:pPr marL="0" indent="0">
              <a:buNone/>
            </a:pPr>
            <a:r>
              <a:rPr lang="en-US" sz="2000" b="1" dirty="0">
                <a:solidFill>
                  <a:schemeClr val="tx1"/>
                </a:solidFill>
                <a:latin typeface="Times New Roman" pitchFamily="18" charset="0"/>
                <a:cs typeface="Times New Roman" pitchFamily="18" charset="0"/>
              </a:rPr>
              <a:t>Dimension of hedonic values includes</a:t>
            </a:r>
            <a:r>
              <a:rPr lang="en-US" sz="2000" b="1" dirty="0" smtClean="0">
                <a:solidFill>
                  <a:schemeClr val="tx1"/>
                </a:solidFill>
                <a:latin typeface="Times New Roman" pitchFamily="18" charset="0"/>
                <a:cs typeface="Times New Roman" pitchFamily="18" charset="0"/>
              </a:rPr>
              <a:t>;</a:t>
            </a:r>
          </a:p>
          <a:p>
            <a:pPr marL="0" indent="0">
              <a:buNone/>
            </a:pPr>
            <a:endParaRPr lang="en-US" sz="2000" b="1" dirty="0" smtClean="0">
              <a:solidFill>
                <a:schemeClr val="tx1"/>
              </a:solidFill>
              <a:latin typeface="Times New Roman" pitchFamily="18" charset="0"/>
              <a:cs typeface="Times New Roman" pitchFamily="18" charset="0"/>
            </a:endParaRPr>
          </a:p>
          <a:p>
            <a:r>
              <a:rPr lang="en-US" sz="1800" b="1" dirty="0" smtClean="0">
                <a:solidFill>
                  <a:schemeClr val="tx1"/>
                </a:solidFill>
                <a:latin typeface="Times New Roman" pitchFamily="18" charset="0"/>
                <a:cs typeface="Times New Roman" pitchFamily="18" charset="0"/>
              </a:rPr>
              <a:t>Role </a:t>
            </a:r>
            <a:r>
              <a:rPr lang="en-US" sz="1800" b="1" dirty="0">
                <a:solidFill>
                  <a:schemeClr val="tx1"/>
                </a:solidFill>
                <a:latin typeface="Times New Roman" pitchFamily="18" charset="0"/>
                <a:cs typeface="Times New Roman" pitchFamily="18" charset="0"/>
              </a:rPr>
              <a:t>shopping </a:t>
            </a:r>
            <a:r>
              <a:rPr lang="en-US" sz="1800" dirty="0">
                <a:solidFill>
                  <a:schemeClr val="tx1"/>
                </a:solidFill>
                <a:latin typeface="Times New Roman" pitchFamily="18" charset="0"/>
                <a:cs typeface="Times New Roman" pitchFamily="18" charset="0"/>
              </a:rPr>
              <a:t>refers to the online customers who shop to gain pleasure and self-approval when shopping under a different identity to perform a specific role at given time. It is the enjoyment that the online shoppers gets from shopping for the consumption of others (for example, father shopping for a child), shopping online for others, has been revealed as a source of joy for some customers. </a:t>
            </a:r>
            <a:endParaRPr lang="en-US" sz="1800" dirty="0" smtClean="0">
              <a:solidFill>
                <a:schemeClr val="tx1"/>
              </a:solidFill>
              <a:latin typeface="Times New Roman" pitchFamily="18" charset="0"/>
              <a:cs typeface="Times New Roman" pitchFamily="18" charset="0"/>
            </a:endParaRPr>
          </a:p>
          <a:p>
            <a:pPr marL="0" indent="0">
              <a:buNone/>
            </a:pPr>
            <a:endParaRPr lang="en-US" sz="1800" dirty="0" smtClean="0">
              <a:solidFill>
                <a:schemeClr val="tx1"/>
              </a:solidFill>
              <a:latin typeface="Times New Roman" pitchFamily="18" charset="0"/>
              <a:cs typeface="Times New Roman" pitchFamily="18" charset="0"/>
            </a:endParaRPr>
          </a:p>
          <a:p>
            <a:r>
              <a:rPr lang="en-US" sz="1800" b="1" dirty="0" smtClean="0">
                <a:solidFill>
                  <a:schemeClr val="tx1"/>
                </a:solidFill>
                <a:latin typeface="Times New Roman" pitchFamily="18" charset="0"/>
                <a:cs typeface="Times New Roman" pitchFamily="18" charset="0"/>
              </a:rPr>
              <a:t>Value </a:t>
            </a:r>
            <a:r>
              <a:rPr lang="en-US" sz="1800" b="1" dirty="0">
                <a:solidFill>
                  <a:schemeClr val="tx1"/>
                </a:solidFill>
                <a:latin typeface="Times New Roman" pitchFamily="18" charset="0"/>
                <a:cs typeface="Times New Roman" pitchFamily="18" charset="0"/>
              </a:rPr>
              <a:t>shopping</a:t>
            </a:r>
            <a:r>
              <a:rPr lang="en-US" sz="1800" dirty="0">
                <a:solidFill>
                  <a:schemeClr val="tx1"/>
                </a:solidFill>
                <a:latin typeface="Times New Roman" pitchFamily="18" charset="0"/>
                <a:cs typeface="Times New Roman" pitchFamily="18" charset="0"/>
              </a:rPr>
              <a:t>: According to Gupta and Kim, the research claimed that getting a bargain gives online consumers the feeling of having won a contest. One major benefit of shopping online is the ability to compare </a:t>
            </a:r>
            <a:r>
              <a:rPr lang="en-US" sz="1800" dirty="0" smtClean="0">
                <a:solidFill>
                  <a:schemeClr val="tx1"/>
                </a:solidFill>
                <a:latin typeface="Times New Roman" pitchFamily="18" charset="0"/>
                <a:cs typeface="Times New Roman" pitchFamily="18" charset="0"/>
              </a:rPr>
              <a:t>it </a:t>
            </a:r>
            <a:r>
              <a:rPr lang="en-US" sz="1800" dirty="0">
                <a:solidFill>
                  <a:schemeClr val="tx1"/>
                </a:solidFill>
                <a:latin typeface="Times New Roman" pitchFamily="18" charset="0"/>
                <a:cs typeface="Times New Roman" pitchFamily="18" charset="0"/>
              </a:rPr>
              <a:t>observed that pleasure is also derived during the process of browsing for good deal, and listed it as also part of motives of customers shopping online</a:t>
            </a:r>
            <a:r>
              <a:rPr lang="en-US" sz="1800" dirty="0" smtClean="0">
                <a:solidFill>
                  <a:schemeClr val="tx1"/>
                </a:solidFill>
                <a:latin typeface="Times New Roman" pitchFamily="18" charset="0"/>
                <a:cs typeface="Times New Roman" pitchFamily="18" charset="0"/>
              </a:rPr>
              <a:t>.</a:t>
            </a:r>
          </a:p>
        </p:txBody>
      </p:sp>
    </p:spTree>
    <p:extLst>
      <p:ext uri="{BB962C8B-B14F-4D97-AF65-F5344CB8AC3E}">
        <p14:creationId xmlns="" xmlns:p14="http://schemas.microsoft.com/office/powerpoint/2010/main" val="38871570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2800" b="1" dirty="0">
                <a:solidFill>
                  <a:schemeClr val="tx1"/>
                </a:solidFill>
                <a:latin typeface="Times New Roman" pitchFamily="18" charset="0"/>
                <a:cs typeface="Times New Roman" pitchFamily="18" charset="0"/>
              </a:rPr>
              <a:t>Understanding customer retention </a:t>
            </a:r>
            <a:r>
              <a:rPr lang="en-IN" sz="2800" b="1" dirty="0" smtClean="0">
                <a:solidFill>
                  <a:schemeClr val="tx1"/>
                </a:solidFill>
                <a:latin typeface="Times New Roman" pitchFamily="18" charset="0"/>
                <a:cs typeface="Times New Roman" pitchFamily="18" charset="0"/>
              </a:rPr>
              <a:t>model contd.</a:t>
            </a:r>
            <a:r>
              <a:rPr lang="en-IN" sz="2800" b="1" dirty="0">
                <a:solidFill>
                  <a:schemeClr val="tx1"/>
                </a:solidFill>
                <a:latin typeface="Times New Roman" pitchFamily="18" charset="0"/>
                <a:cs typeface="Times New Roman" pitchFamily="18" charset="0"/>
              </a:rPr>
              <a:t/>
            </a:r>
            <a:br>
              <a:rPr lang="en-IN" sz="2800" b="1" dirty="0">
                <a:solidFill>
                  <a:schemeClr val="tx1"/>
                </a:solidFill>
                <a:latin typeface="Times New Roman" pitchFamily="18" charset="0"/>
                <a:cs typeface="Times New Roman" pitchFamily="18" charset="0"/>
              </a:rPr>
            </a:br>
            <a:endParaRPr lang="en-IN" sz="2800" dirty="0">
              <a:solidFill>
                <a:schemeClr val="tx1"/>
              </a:solidFill>
            </a:endParaRPr>
          </a:p>
        </p:txBody>
      </p:sp>
      <p:sp>
        <p:nvSpPr>
          <p:cNvPr id="2" name="Content Placeholder 1"/>
          <p:cNvSpPr>
            <a:spLocks noGrp="1"/>
          </p:cNvSpPr>
          <p:nvPr>
            <p:ph idx="1"/>
          </p:nvPr>
        </p:nvSpPr>
        <p:spPr>
          <a:xfrm>
            <a:off x="899592" y="2276872"/>
            <a:ext cx="7408333" cy="3450696"/>
          </a:xfrm>
        </p:spPr>
        <p:txBody>
          <a:bodyPr>
            <a:normAutofit fontScale="62500" lnSpcReduction="20000"/>
          </a:bodyPr>
          <a:lstStyle/>
          <a:p>
            <a:endParaRPr lang="en-US" b="1" dirty="0" smtClean="0">
              <a:solidFill>
                <a:schemeClr val="tx1"/>
              </a:solidFill>
              <a:latin typeface="Times New Roman" pitchFamily="18" charset="0"/>
              <a:cs typeface="Times New Roman" pitchFamily="18" charset="0"/>
            </a:endParaRPr>
          </a:p>
          <a:p>
            <a:r>
              <a:rPr lang="en-US" b="1" dirty="0">
                <a:solidFill>
                  <a:schemeClr val="tx1"/>
                </a:solidFill>
                <a:latin typeface="Times New Roman" pitchFamily="18" charset="0"/>
                <a:cs typeface="Times New Roman" pitchFamily="18" charset="0"/>
              </a:rPr>
              <a:t>Social shopping</a:t>
            </a:r>
            <a:r>
              <a:rPr lang="en-US" dirty="0">
                <a:solidFill>
                  <a:schemeClr val="tx1"/>
                </a:solidFill>
                <a:latin typeface="Times New Roman" pitchFamily="18" charset="0"/>
                <a:cs typeface="Times New Roman" pitchFamily="18" charset="0"/>
              </a:rPr>
              <a:t>: reflects the online retail customer propensity to strive for recognition and even friendliness through interpersonal relationships. </a:t>
            </a:r>
          </a:p>
          <a:p>
            <a:pPr marL="0" indent="0">
              <a:buNone/>
            </a:pPr>
            <a:endParaRPr lang="en-US" b="1" dirty="0">
              <a:solidFill>
                <a:schemeClr val="tx1"/>
              </a:solidFill>
              <a:latin typeface="Times New Roman" pitchFamily="18" charset="0"/>
              <a:cs typeface="Times New Roman" pitchFamily="18" charset="0"/>
            </a:endParaRPr>
          </a:p>
          <a:p>
            <a:r>
              <a:rPr lang="en-US" b="1" dirty="0" smtClean="0">
                <a:solidFill>
                  <a:schemeClr val="tx1"/>
                </a:solidFill>
                <a:latin typeface="Times New Roman" pitchFamily="18" charset="0"/>
                <a:cs typeface="Times New Roman" pitchFamily="18" charset="0"/>
              </a:rPr>
              <a:t>Adventure </a:t>
            </a:r>
            <a:r>
              <a:rPr lang="en-US" b="1" dirty="0">
                <a:solidFill>
                  <a:schemeClr val="tx1"/>
                </a:solidFill>
                <a:latin typeface="Times New Roman" pitchFamily="18" charset="0"/>
                <a:cs typeface="Times New Roman" pitchFamily="18" charset="0"/>
              </a:rPr>
              <a:t>shopping:</a:t>
            </a:r>
            <a:r>
              <a:rPr lang="en-US" dirty="0">
                <a:solidFill>
                  <a:schemeClr val="tx1"/>
                </a:solidFill>
                <a:latin typeface="Times New Roman" pitchFamily="18" charset="0"/>
                <a:cs typeface="Times New Roman" pitchFamily="18" charset="0"/>
              </a:rPr>
              <a:t> This type of shopping is engaged in by an online customer who is looking to escape bored therefore requires stimulation to get out of depression .A survey conducted online customers shows that, 95% of respondents agreed that shopping online serves an opportunity for departure from daily routine. </a:t>
            </a:r>
            <a:endParaRPr lang="en-US" dirty="0" smtClean="0">
              <a:solidFill>
                <a:schemeClr val="tx1"/>
              </a:solidFill>
              <a:latin typeface="Times New Roman" pitchFamily="18" charset="0"/>
              <a:cs typeface="Times New Roman" pitchFamily="18" charset="0"/>
            </a:endParaRPr>
          </a:p>
          <a:p>
            <a:endParaRPr lang="en-US" dirty="0">
              <a:solidFill>
                <a:schemeClr val="tx1"/>
              </a:solidFill>
              <a:latin typeface="Times New Roman" pitchFamily="18" charset="0"/>
              <a:cs typeface="Times New Roman" pitchFamily="18" charset="0"/>
            </a:endParaRPr>
          </a:p>
          <a:p>
            <a:r>
              <a:rPr lang="en-US" b="1" dirty="0">
                <a:solidFill>
                  <a:schemeClr val="tx1"/>
                </a:solidFill>
                <a:latin typeface="Times New Roman" pitchFamily="18" charset="0"/>
                <a:cs typeface="Times New Roman" pitchFamily="18" charset="0"/>
              </a:rPr>
              <a:t>Gratification:</a:t>
            </a:r>
            <a:r>
              <a:rPr lang="en-US" dirty="0">
                <a:solidFill>
                  <a:schemeClr val="tx1"/>
                </a:solidFill>
                <a:latin typeface="Times New Roman" pitchFamily="18" charset="0"/>
                <a:cs typeface="Times New Roman" pitchFamily="18" charset="0"/>
              </a:rPr>
              <a:t> gratification is a strong motive to shop online; it also improves the chances of buyer returning for a repeat purchase other products from the same e-retailer. It is the degree to which an e-store is entertaining and fun to the online customers, it is also the feeling of accomplishment after completing a task easily on the website. Other form of gratification includes receiving incentives for shopping on a particular website.</a:t>
            </a:r>
            <a:endParaRPr lang="en-IN" dirty="0">
              <a:solidFill>
                <a:schemeClr val="tx1"/>
              </a:solidFill>
              <a:latin typeface="Times New Roman" pitchFamily="18" charset="0"/>
              <a:cs typeface="Times New Roman" pitchFamily="18" charset="0"/>
            </a:endParaRPr>
          </a:p>
          <a:p>
            <a:pPr marL="0" indent="0">
              <a:buNone/>
            </a:pPr>
            <a:endParaRPr lang="en-IN" dirty="0">
              <a:solidFill>
                <a:schemeClr val="tx1"/>
              </a:solidFill>
            </a:endParaRPr>
          </a:p>
        </p:txBody>
      </p:sp>
    </p:spTree>
    <p:extLst>
      <p:ext uri="{BB962C8B-B14F-4D97-AF65-F5344CB8AC3E}">
        <p14:creationId xmlns="" xmlns:p14="http://schemas.microsoft.com/office/powerpoint/2010/main" val="35407490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IN" sz="2800" b="1" dirty="0">
                <a:solidFill>
                  <a:schemeClr val="tx1"/>
                </a:solidFill>
                <a:latin typeface="Times New Roman" pitchFamily="18" charset="0"/>
                <a:cs typeface="Times New Roman" pitchFamily="18" charset="0"/>
              </a:rPr>
              <a:t>Understanding customer retention model contd.</a:t>
            </a:r>
            <a:br>
              <a:rPr lang="en-IN" sz="2800" b="1" dirty="0">
                <a:solidFill>
                  <a:schemeClr val="tx1"/>
                </a:solidFill>
                <a:latin typeface="Times New Roman" pitchFamily="18" charset="0"/>
                <a:cs typeface="Times New Roman" pitchFamily="18" charset="0"/>
              </a:rPr>
            </a:br>
            <a:endParaRPr lang="en-IN" sz="2800" dirty="0">
              <a:solidFill>
                <a:schemeClr val="tx1"/>
              </a:solidFill>
            </a:endParaRPr>
          </a:p>
        </p:txBody>
      </p:sp>
      <p:sp>
        <p:nvSpPr>
          <p:cNvPr id="2" name="Content Placeholder 1"/>
          <p:cNvSpPr>
            <a:spLocks noGrp="1"/>
          </p:cNvSpPr>
          <p:nvPr>
            <p:ph idx="1"/>
          </p:nvPr>
        </p:nvSpPr>
        <p:spPr>
          <a:xfrm>
            <a:off x="755576" y="1556792"/>
            <a:ext cx="7408333" cy="3450696"/>
          </a:xfrm>
        </p:spPr>
        <p:txBody>
          <a:bodyPr>
            <a:noAutofit/>
          </a:bodyPr>
          <a:lstStyle/>
          <a:p>
            <a:pPr marL="0" indent="0">
              <a:buNone/>
            </a:pPr>
            <a:r>
              <a:rPr lang="en-IN" sz="1800" b="1" dirty="0" smtClean="0">
                <a:solidFill>
                  <a:schemeClr val="tx1"/>
                </a:solidFill>
                <a:latin typeface="Times New Roman" pitchFamily="18" charset="0"/>
                <a:cs typeface="Times New Roman" pitchFamily="18" charset="0"/>
              </a:rPr>
              <a:t>Dimensions of utilitarian values:</a:t>
            </a:r>
          </a:p>
          <a:p>
            <a:pPr marL="0" indent="0">
              <a:buNone/>
            </a:pPr>
            <a:endParaRPr lang="en-IN" sz="1800" dirty="0">
              <a:solidFill>
                <a:schemeClr val="tx1"/>
              </a:solidFill>
              <a:latin typeface="Times New Roman" pitchFamily="18" charset="0"/>
              <a:cs typeface="Times New Roman" pitchFamily="18" charset="0"/>
            </a:endParaRPr>
          </a:p>
          <a:p>
            <a:pPr marL="0" indent="0">
              <a:buNone/>
            </a:pPr>
            <a:r>
              <a:rPr lang="en-US" sz="1800" b="1" dirty="0">
                <a:solidFill>
                  <a:schemeClr val="tx1"/>
                </a:solidFill>
                <a:latin typeface="Times New Roman" pitchFamily="18" charset="0"/>
                <a:cs typeface="Times New Roman" pitchFamily="18" charset="0"/>
              </a:rPr>
              <a:t>Product offerings: </a:t>
            </a:r>
            <a:r>
              <a:rPr lang="en-US" sz="1800" dirty="0">
                <a:solidFill>
                  <a:schemeClr val="tx1"/>
                </a:solidFill>
                <a:latin typeface="Times New Roman" pitchFamily="18" charset="0"/>
                <a:cs typeface="Times New Roman" pitchFamily="18" charset="0"/>
              </a:rPr>
              <a:t>This is described as the complete information on products or services offered for purchase to a customer by an online retailer, while displaying the height, depth, and breadth of the merchandise being offered </a:t>
            </a:r>
            <a:r>
              <a:rPr lang="en-US" sz="1800" dirty="0" smtClean="0">
                <a:solidFill>
                  <a:schemeClr val="tx1"/>
                </a:solidFill>
                <a:latin typeface="Times New Roman" pitchFamily="18" charset="0"/>
                <a:cs typeface="Times New Roman" pitchFamily="18" charset="0"/>
              </a:rPr>
              <a:t>Take </a:t>
            </a:r>
            <a:r>
              <a:rPr lang="en-US" sz="1800" dirty="0">
                <a:solidFill>
                  <a:schemeClr val="tx1"/>
                </a:solidFill>
                <a:latin typeface="Times New Roman" pitchFamily="18" charset="0"/>
                <a:cs typeface="Times New Roman" pitchFamily="18" charset="0"/>
              </a:rPr>
              <a:t>for instance, a customer shopping on flipkart.com will be shown different categories of product (for example, Smartphones, computers, fashion etc.) to choose from, several option of any product choose is available for comparison</a:t>
            </a:r>
            <a:r>
              <a:rPr lang="en-US" sz="1800" dirty="0" smtClean="0">
                <a:solidFill>
                  <a:schemeClr val="tx1"/>
                </a:solidFill>
                <a:latin typeface="Times New Roman" pitchFamily="18" charset="0"/>
                <a:cs typeface="Times New Roman" pitchFamily="18" charset="0"/>
              </a:rPr>
              <a:t>.</a:t>
            </a:r>
          </a:p>
          <a:p>
            <a:pPr marL="0" indent="0">
              <a:buNone/>
            </a:pPr>
            <a:r>
              <a:rPr lang="en-US" sz="1800" dirty="0" smtClean="0">
                <a:solidFill>
                  <a:schemeClr val="tx1"/>
                </a:solidFill>
                <a:latin typeface="Times New Roman" pitchFamily="18" charset="0"/>
                <a:cs typeface="Times New Roman" pitchFamily="18" charset="0"/>
              </a:rPr>
              <a:t> </a:t>
            </a:r>
          </a:p>
          <a:p>
            <a:pPr marL="0" indent="0">
              <a:buNone/>
            </a:pPr>
            <a:r>
              <a:rPr lang="en-US" sz="1800" b="1" dirty="0" smtClean="0">
                <a:solidFill>
                  <a:schemeClr val="tx1"/>
                </a:solidFill>
                <a:latin typeface="Times New Roman" pitchFamily="18" charset="0"/>
                <a:cs typeface="Times New Roman" pitchFamily="18" charset="0"/>
              </a:rPr>
              <a:t>Product </a:t>
            </a:r>
            <a:r>
              <a:rPr lang="en-US" sz="1800" b="1" dirty="0">
                <a:solidFill>
                  <a:schemeClr val="tx1"/>
                </a:solidFill>
                <a:latin typeface="Times New Roman" pitchFamily="18" charset="0"/>
                <a:cs typeface="Times New Roman" pitchFamily="18" charset="0"/>
              </a:rPr>
              <a:t>information: </a:t>
            </a:r>
            <a:r>
              <a:rPr lang="en-US" sz="1800" dirty="0">
                <a:solidFill>
                  <a:schemeClr val="tx1"/>
                </a:solidFill>
                <a:latin typeface="Times New Roman" pitchFamily="18" charset="0"/>
                <a:cs typeface="Times New Roman" pitchFamily="18" charset="0"/>
              </a:rPr>
              <a:t>The information quality of products </a:t>
            </a:r>
            <a:r>
              <a:rPr lang="en-US" sz="1800" dirty="0" smtClean="0">
                <a:solidFill>
                  <a:schemeClr val="tx1"/>
                </a:solidFill>
                <a:latin typeface="Times New Roman" pitchFamily="18" charset="0"/>
                <a:cs typeface="Times New Roman" pitchFamily="18" charset="0"/>
              </a:rPr>
              <a:t>displayed </a:t>
            </a:r>
            <a:r>
              <a:rPr lang="en-US" sz="1800" dirty="0">
                <a:solidFill>
                  <a:schemeClr val="tx1"/>
                </a:solidFill>
                <a:latin typeface="Times New Roman" pitchFamily="18" charset="0"/>
                <a:cs typeface="Times New Roman" pitchFamily="18" charset="0"/>
              </a:rPr>
              <a:t>by an online retailer has to be detailed enough to enhance the customer decision in making a purchase or </a:t>
            </a:r>
            <a:r>
              <a:rPr lang="en-US" sz="1800" dirty="0" smtClean="0">
                <a:solidFill>
                  <a:schemeClr val="tx1"/>
                </a:solidFill>
                <a:latin typeface="Times New Roman" pitchFamily="18" charset="0"/>
                <a:cs typeface="Times New Roman" pitchFamily="18" charset="0"/>
              </a:rPr>
              <a:t>not. For </a:t>
            </a:r>
            <a:r>
              <a:rPr lang="en-US" sz="1800" dirty="0">
                <a:solidFill>
                  <a:schemeClr val="tx1"/>
                </a:solidFill>
                <a:latin typeface="Times New Roman" pitchFamily="18" charset="0"/>
                <a:cs typeface="Times New Roman" pitchFamily="18" charset="0"/>
              </a:rPr>
              <a:t>instance, Amazon.com, gives detailed information on products being displayed to a consumer, this enables the consumer to learn about the technical specifications, attributes, size, and products features. </a:t>
            </a:r>
            <a:endParaRPr lang="en-IN" sz="1800" dirty="0">
              <a:solidFill>
                <a:schemeClr val="tx1"/>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42278240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IN" sz="2800" b="1" dirty="0">
                <a:solidFill>
                  <a:schemeClr val="tx1"/>
                </a:solidFill>
                <a:latin typeface="Times New Roman" pitchFamily="18" charset="0"/>
                <a:cs typeface="Times New Roman" pitchFamily="18" charset="0"/>
              </a:rPr>
              <a:t>Understanding customer retention model contd.</a:t>
            </a:r>
            <a:br>
              <a:rPr lang="en-IN" sz="2800" b="1" dirty="0">
                <a:solidFill>
                  <a:schemeClr val="tx1"/>
                </a:solidFill>
                <a:latin typeface="Times New Roman" pitchFamily="18" charset="0"/>
                <a:cs typeface="Times New Roman" pitchFamily="18" charset="0"/>
              </a:rPr>
            </a:br>
            <a:endParaRPr lang="en-IN" sz="2800" dirty="0">
              <a:solidFill>
                <a:schemeClr val="tx1"/>
              </a:solidFill>
            </a:endParaRPr>
          </a:p>
        </p:txBody>
      </p:sp>
      <p:sp>
        <p:nvSpPr>
          <p:cNvPr id="5" name="Content Placeholder 4"/>
          <p:cNvSpPr>
            <a:spLocks noGrp="1"/>
          </p:cNvSpPr>
          <p:nvPr>
            <p:ph idx="1"/>
          </p:nvPr>
        </p:nvSpPr>
        <p:spPr>
          <a:xfrm>
            <a:off x="899592" y="2276872"/>
            <a:ext cx="7408333" cy="3450696"/>
          </a:xfrm>
        </p:spPr>
        <p:txBody>
          <a:bodyPr>
            <a:noAutofit/>
          </a:bodyPr>
          <a:lstStyle/>
          <a:p>
            <a:r>
              <a:rPr lang="en-US" sz="1800" b="1" dirty="0">
                <a:solidFill>
                  <a:schemeClr val="tx1"/>
                </a:solidFill>
                <a:latin typeface="Times New Roman" pitchFamily="18" charset="0"/>
                <a:cs typeface="Times New Roman" pitchFamily="18" charset="0"/>
              </a:rPr>
              <a:t>Monetary savings: </a:t>
            </a:r>
            <a:r>
              <a:rPr lang="en-US" sz="1800" dirty="0" smtClean="0">
                <a:solidFill>
                  <a:schemeClr val="tx1"/>
                </a:solidFill>
                <a:latin typeface="Times New Roman" pitchFamily="18" charset="0"/>
                <a:cs typeface="Times New Roman" pitchFamily="18" charset="0"/>
              </a:rPr>
              <a:t>one </a:t>
            </a:r>
            <a:r>
              <a:rPr lang="en-US" sz="1800" dirty="0">
                <a:solidFill>
                  <a:schemeClr val="tx1"/>
                </a:solidFill>
                <a:latin typeface="Times New Roman" pitchFamily="18" charset="0"/>
                <a:cs typeface="Times New Roman" pitchFamily="18" charset="0"/>
              </a:rPr>
              <a:t>of the major reasons of shopping online is to get value for money, in other words, spend less on products thereby saving more money, for instance, Amazon. in was offering 10% cash back on both Amazon pay and HDFC bank credit and debit cards and up to 40% discounts on selected </a:t>
            </a:r>
            <a:r>
              <a:rPr lang="en-US" sz="1800" dirty="0" smtClean="0">
                <a:solidFill>
                  <a:schemeClr val="tx1"/>
                </a:solidFill>
                <a:latin typeface="Times New Roman" pitchFamily="18" charset="0"/>
                <a:cs typeface="Times New Roman" pitchFamily="18" charset="0"/>
              </a:rPr>
              <a:t>products</a:t>
            </a:r>
            <a:r>
              <a:rPr lang="en-US" sz="1800" dirty="0">
                <a:solidFill>
                  <a:schemeClr val="tx1"/>
                </a:solidFill>
                <a:latin typeface="Times New Roman" pitchFamily="18" charset="0"/>
                <a:cs typeface="Times New Roman" pitchFamily="18" charset="0"/>
              </a:rPr>
              <a:t>, in the Great Indian Sale in </a:t>
            </a:r>
            <a:r>
              <a:rPr lang="en-US" sz="1800" dirty="0" smtClean="0">
                <a:solidFill>
                  <a:schemeClr val="tx1"/>
                </a:solidFill>
                <a:latin typeface="Times New Roman" pitchFamily="18" charset="0"/>
                <a:cs typeface="Times New Roman" pitchFamily="18" charset="0"/>
              </a:rPr>
              <a:t>2019.</a:t>
            </a:r>
          </a:p>
          <a:p>
            <a:pPr marL="0" indent="0">
              <a:buNone/>
            </a:pPr>
            <a:endParaRPr lang="en-US" sz="1800" dirty="0" smtClean="0">
              <a:solidFill>
                <a:schemeClr val="tx1"/>
              </a:solidFill>
              <a:latin typeface="Times New Roman" pitchFamily="18" charset="0"/>
              <a:cs typeface="Times New Roman" pitchFamily="18" charset="0"/>
            </a:endParaRPr>
          </a:p>
          <a:p>
            <a:r>
              <a:rPr lang="en-US" sz="1800" b="1" dirty="0" smtClean="0">
                <a:solidFill>
                  <a:schemeClr val="tx1"/>
                </a:solidFill>
                <a:latin typeface="Times New Roman" pitchFamily="18" charset="0"/>
                <a:cs typeface="Times New Roman" pitchFamily="18" charset="0"/>
              </a:rPr>
              <a:t>Convenience</a:t>
            </a:r>
            <a:r>
              <a:rPr lang="en-US" sz="1800" b="1" dirty="0">
                <a:solidFill>
                  <a:schemeClr val="tx1"/>
                </a:solidFill>
                <a:latin typeface="Times New Roman" pitchFamily="18" charset="0"/>
                <a:cs typeface="Times New Roman" pitchFamily="18" charset="0"/>
              </a:rPr>
              <a:t>:</a:t>
            </a:r>
            <a:r>
              <a:rPr lang="en-US" sz="1800" dirty="0">
                <a:solidFill>
                  <a:schemeClr val="tx1"/>
                </a:solidFill>
                <a:latin typeface="Times New Roman" pitchFamily="18" charset="0"/>
                <a:cs typeface="Times New Roman" pitchFamily="18" charset="0"/>
              </a:rPr>
              <a:t> Online shopping is very effective because of it </a:t>
            </a:r>
            <a:r>
              <a:rPr lang="en-US" sz="1800" dirty="0" smtClean="0">
                <a:solidFill>
                  <a:schemeClr val="tx1"/>
                </a:solidFill>
                <a:latin typeface="Times New Roman" pitchFamily="18" charset="0"/>
                <a:cs typeface="Times New Roman" pitchFamily="18" charset="0"/>
              </a:rPr>
              <a:t>convenience</a:t>
            </a:r>
            <a:r>
              <a:rPr lang="en-US" sz="1800" dirty="0">
                <a:solidFill>
                  <a:schemeClr val="tx1"/>
                </a:solidFill>
                <a:latin typeface="Times New Roman" pitchFamily="18" charset="0"/>
                <a:cs typeface="Times New Roman" pitchFamily="18" charset="0"/>
              </a:rPr>
              <a:t>, a lot of time and effort is saved when a consumer decides to shop online. Online shopping has the benefit of no restrictions on shopping </a:t>
            </a:r>
            <a:r>
              <a:rPr lang="en-US" sz="1800" dirty="0" smtClean="0">
                <a:solidFill>
                  <a:schemeClr val="tx1"/>
                </a:solidFill>
                <a:latin typeface="Times New Roman" pitchFamily="18" charset="0"/>
                <a:cs typeface="Times New Roman" pitchFamily="18" charset="0"/>
              </a:rPr>
              <a:t>hours. Online shopping </a:t>
            </a:r>
            <a:r>
              <a:rPr lang="en-US" sz="1800" dirty="0">
                <a:solidFill>
                  <a:schemeClr val="tx1"/>
                </a:solidFill>
                <a:latin typeface="Times New Roman" pitchFamily="18" charset="0"/>
                <a:cs typeface="Times New Roman" pitchFamily="18" charset="0"/>
              </a:rPr>
              <a:t>allows </a:t>
            </a:r>
            <a:r>
              <a:rPr lang="en-US" sz="1800" dirty="0" smtClean="0">
                <a:solidFill>
                  <a:schemeClr val="tx1"/>
                </a:solidFill>
                <a:latin typeface="Times New Roman" pitchFamily="18" charset="0"/>
                <a:cs typeface="Times New Roman" pitchFamily="18" charset="0"/>
              </a:rPr>
              <a:t>customer </a:t>
            </a:r>
            <a:r>
              <a:rPr lang="en-US" sz="1800" dirty="0">
                <a:solidFill>
                  <a:schemeClr val="tx1"/>
                </a:solidFill>
                <a:latin typeface="Times New Roman" pitchFamily="18" charset="0"/>
                <a:cs typeface="Times New Roman" pitchFamily="18" charset="0"/>
              </a:rPr>
              <a:t>the elasticity </a:t>
            </a:r>
            <a:r>
              <a:rPr lang="en-US" sz="1800" dirty="0" smtClean="0">
                <a:solidFill>
                  <a:schemeClr val="tx1"/>
                </a:solidFill>
                <a:latin typeface="Times New Roman" pitchFamily="18" charset="0"/>
                <a:cs typeface="Times New Roman" pitchFamily="18" charset="0"/>
              </a:rPr>
              <a:t>to </a:t>
            </a:r>
            <a:r>
              <a:rPr lang="en-US" sz="1800" dirty="0">
                <a:solidFill>
                  <a:schemeClr val="tx1"/>
                </a:solidFill>
                <a:latin typeface="Times New Roman" pitchFamily="18" charset="0"/>
                <a:cs typeface="Times New Roman" pitchFamily="18" charset="0"/>
              </a:rPr>
              <a:t>order </a:t>
            </a:r>
            <a:r>
              <a:rPr lang="en-US" sz="1800" dirty="0" smtClean="0">
                <a:solidFill>
                  <a:schemeClr val="tx1"/>
                </a:solidFill>
                <a:latin typeface="Times New Roman" pitchFamily="18" charset="0"/>
                <a:cs typeface="Times New Roman" pitchFamily="18" charset="0"/>
              </a:rPr>
              <a:t>from any </a:t>
            </a:r>
            <a:r>
              <a:rPr lang="en-US" sz="1800" dirty="0">
                <a:solidFill>
                  <a:schemeClr val="tx1"/>
                </a:solidFill>
                <a:latin typeface="Times New Roman" pitchFamily="18" charset="0"/>
                <a:cs typeface="Times New Roman" pitchFamily="18" charset="0"/>
              </a:rPr>
              <a:t>place, time, and day. This reduces the need to physically travel to a store, thereby saving time, energy, and money. </a:t>
            </a:r>
            <a:endParaRPr lang="en-IN" sz="1800" dirty="0">
              <a:solidFill>
                <a:schemeClr val="tx1"/>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13229105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IN" sz="2800" b="1" dirty="0">
                <a:solidFill>
                  <a:schemeClr val="tx1"/>
                </a:solidFill>
                <a:latin typeface="Times New Roman" pitchFamily="18" charset="0"/>
                <a:cs typeface="Times New Roman" pitchFamily="18" charset="0"/>
              </a:rPr>
              <a:t>Understanding customer retention model contd</a:t>
            </a:r>
            <a:r>
              <a:rPr lang="en-IN" sz="2800" b="1" dirty="0" smtClean="0">
                <a:solidFill>
                  <a:schemeClr val="tx1"/>
                </a:solidFill>
                <a:latin typeface="Times New Roman" pitchFamily="18" charset="0"/>
                <a:cs typeface="Times New Roman" pitchFamily="18" charset="0"/>
              </a:rPr>
              <a:t>.</a:t>
            </a:r>
            <a:br>
              <a:rPr lang="en-IN" sz="2800" b="1" dirty="0" smtClean="0">
                <a:solidFill>
                  <a:schemeClr val="tx1"/>
                </a:solidFill>
                <a:latin typeface="Times New Roman" pitchFamily="18" charset="0"/>
                <a:cs typeface="Times New Roman" pitchFamily="18" charset="0"/>
              </a:rPr>
            </a:br>
            <a:r>
              <a:rPr lang="en-IN" sz="2800" b="1" dirty="0" smtClean="0">
                <a:solidFill>
                  <a:schemeClr val="tx1"/>
                </a:solidFill>
                <a:latin typeface="Times New Roman" pitchFamily="18" charset="0"/>
                <a:cs typeface="Times New Roman" pitchFamily="18" charset="0"/>
              </a:rPr>
              <a:t>(Perceived risks)</a:t>
            </a:r>
            <a:r>
              <a:rPr lang="en-IN" sz="2800" b="1" dirty="0">
                <a:solidFill>
                  <a:schemeClr val="tx1"/>
                </a:solidFill>
                <a:latin typeface="Times New Roman" pitchFamily="18" charset="0"/>
                <a:cs typeface="Times New Roman" pitchFamily="18" charset="0"/>
              </a:rPr>
              <a:t/>
            </a:r>
            <a:br>
              <a:rPr lang="en-IN" sz="2800" b="1" dirty="0">
                <a:solidFill>
                  <a:schemeClr val="tx1"/>
                </a:solidFill>
                <a:latin typeface="Times New Roman" pitchFamily="18" charset="0"/>
                <a:cs typeface="Times New Roman" pitchFamily="18" charset="0"/>
              </a:rPr>
            </a:br>
            <a:endParaRPr lang="en-IN" sz="2800" dirty="0">
              <a:solidFill>
                <a:schemeClr val="tx1"/>
              </a:solidFill>
            </a:endParaRPr>
          </a:p>
        </p:txBody>
      </p:sp>
      <p:sp>
        <p:nvSpPr>
          <p:cNvPr id="6" name="Content Placeholder 5"/>
          <p:cNvSpPr>
            <a:spLocks noGrp="1"/>
          </p:cNvSpPr>
          <p:nvPr>
            <p:ph idx="1"/>
          </p:nvPr>
        </p:nvSpPr>
        <p:spPr/>
        <p:txBody>
          <a:bodyPr>
            <a:normAutofit/>
          </a:bodyPr>
          <a:lstStyle/>
          <a:p>
            <a:r>
              <a:rPr lang="en-US" sz="1800" b="1" dirty="0">
                <a:solidFill>
                  <a:schemeClr val="tx1"/>
                </a:solidFill>
                <a:latin typeface="Times New Roman" pitchFamily="18" charset="0"/>
                <a:cs typeface="Times New Roman" pitchFamily="18" charset="0"/>
              </a:rPr>
              <a:t>Perceived risk </a:t>
            </a:r>
            <a:r>
              <a:rPr lang="en-US" sz="1800" dirty="0">
                <a:solidFill>
                  <a:schemeClr val="tx1"/>
                </a:solidFill>
                <a:latin typeface="Times New Roman" pitchFamily="18" charset="0"/>
                <a:cs typeface="Times New Roman" pitchFamily="18" charset="0"/>
              </a:rPr>
              <a:t>In online shopping, risk is more pronounced than shopping in traditional physical </a:t>
            </a:r>
            <a:r>
              <a:rPr lang="en-US" sz="1800" dirty="0" smtClean="0">
                <a:solidFill>
                  <a:schemeClr val="tx1"/>
                </a:solidFill>
                <a:latin typeface="Times New Roman" pitchFamily="18" charset="0"/>
                <a:cs typeface="Times New Roman" pitchFamily="18" charset="0"/>
              </a:rPr>
              <a:t>store </a:t>
            </a:r>
            <a:r>
              <a:rPr lang="en-US" sz="1800" dirty="0">
                <a:solidFill>
                  <a:schemeClr val="tx1"/>
                </a:solidFill>
                <a:latin typeface="Times New Roman" pitchFamily="18" charset="0"/>
                <a:cs typeface="Times New Roman" pitchFamily="18" charset="0"/>
              </a:rPr>
              <a:t>Risk may arise as a result of event which cannot be predicted perfectly, and may not be pleasant to the online customer . P</a:t>
            </a:r>
            <a:r>
              <a:rPr lang="en-US" sz="1800" dirty="0" smtClean="0">
                <a:solidFill>
                  <a:schemeClr val="tx1"/>
                </a:solidFill>
                <a:latin typeface="Times New Roman" pitchFamily="18" charset="0"/>
                <a:cs typeface="Times New Roman" pitchFamily="18" charset="0"/>
              </a:rPr>
              <a:t>erceived risk is an important factor in </a:t>
            </a:r>
            <a:r>
              <a:rPr lang="en-US" sz="1800" dirty="0">
                <a:solidFill>
                  <a:schemeClr val="tx1"/>
                </a:solidFill>
                <a:latin typeface="Times New Roman" pitchFamily="18" charset="0"/>
                <a:cs typeface="Times New Roman" pitchFamily="18" charset="0"/>
              </a:rPr>
              <a:t>determining purchase intention, </a:t>
            </a:r>
            <a:r>
              <a:rPr lang="en-US" sz="1800" dirty="0" smtClean="0">
                <a:solidFill>
                  <a:schemeClr val="tx1"/>
                </a:solidFill>
                <a:latin typeface="Times New Roman" pitchFamily="18" charset="0"/>
                <a:cs typeface="Times New Roman" pitchFamily="18" charset="0"/>
              </a:rPr>
              <a:t>repurchase </a:t>
            </a:r>
            <a:r>
              <a:rPr lang="en-US" sz="1800" dirty="0">
                <a:solidFill>
                  <a:schemeClr val="tx1"/>
                </a:solidFill>
                <a:latin typeface="Times New Roman" pitchFamily="18" charset="0"/>
                <a:cs typeface="Times New Roman" pitchFamily="18" charset="0"/>
              </a:rPr>
              <a:t>intention and even to become a loyal customer. Whenever buyers are faced with uncertainty and consequences that are not desirable as a result of a purchase made, they perceive risk . Not being able to completely track the </a:t>
            </a:r>
            <a:r>
              <a:rPr lang="en-US" sz="1800" dirty="0" smtClean="0">
                <a:solidFill>
                  <a:schemeClr val="tx1"/>
                </a:solidFill>
                <a:latin typeface="Times New Roman" pitchFamily="18" charset="0"/>
                <a:cs typeface="Times New Roman" pitchFamily="18" charset="0"/>
              </a:rPr>
              <a:t>e-retailers behavior </a:t>
            </a:r>
            <a:r>
              <a:rPr lang="en-US" sz="1800" dirty="0">
                <a:solidFill>
                  <a:schemeClr val="tx1"/>
                </a:solidFill>
                <a:latin typeface="Times New Roman" pitchFamily="18" charset="0"/>
                <a:cs typeface="Times New Roman" pitchFamily="18" charset="0"/>
              </a:rPr>
              <a:t>as well as apprehensions </a:t>
            </a:r>
            <a:r>
              <a:rPr lang="en-US" sz="1800" dirty="0" smtClean="0">
                <a:solidFill>
                  <a:schemeClr val="tx1"/>
                </a:solidFill>
                <a:latin typeface="Times New Roman" pitchFamily="18" charset="0"/>
                <a:cs typeface="Times New Roman" pitchFamily="18" charset="0"/>
              </a:rPr>
              <a:t>concerning </a:t>
            </a:r>
            <a:r>
              <a:rPr lang="en-US" sz="1800" dirty="0">
                <a:solidFill>
                  <a:schemeClr val="tx1"/>
                </a:solidFill>
                <a:latin typeface="Times New Roman" pitchFamily="18" charset="0"/>
                <a:cs typeface="Times New Roman" pitchFamily="18" charset="0"/>
              </a:rPr>
              <a:t>the security of shopping online will lead to a higher perceived online risk. </a:t>
            </a:r>
            <a:endParaRPr lang="en-IN" sz="1800" dirty="0">
              <a:solidFill>
                <a:schemeClr val="tx1"/>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30737494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39552" y="2996952"/>
            <a:ext cx="8229600" cy="1252728"/>
          </a:xfrm>
        </p:spPr>
        <p:txBody>
          <a:bodyPr/>
          <a:lstStyle/>
          <a:p>
            <a:r>
              <a:rPr lang="en-IN" dirty="0" smtClean="0">
                <a:solidFill>
                  <a:schemeClr val="tx1"/>
                </a:solidFill>
                <a:latin typeface="Times New Roman" pitchFamily="18" charset="0"/>
                <a:cs typeface="Times New Roman" pitchFamily="18" charset="0"/>
              </a:rPr>
              <a:t>Analysis of the dataset</a:t>
            </a:r>
            <a:endParaRPr lang="en-IN" dirty="0">
              <a:solidFill>
                <a:schemeClr val="tx1"/>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31377513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smtClean="0">
                <a:solidFill>
                  <a:schemeClr val="tx1"/>
                </a:solidFill>
                <a:latin typeface="Times New Roman" pitchFamily="18" charset="0"/>
                <a:cs typeface="Times New Roman" pitchFamily="18" charset="0"/>
              </a:rPr>
              <a:t>Dataset characteristics</a:t>
            </a:r>
            <a:endParaRPr lang="en-IN" sz="3200" b="1" dirty="0">
              <a:solidFill>
                <a:schemeClr val="tx1"/>
              </a:solidFill>
              <a:latin typeface="Times New Roman" pitchFamily="18" charset="0"/>
              <a:cs typeface="Times New Roman" pitchFamily="18" charset="0"/>
            </a:endParaRPr>
          </a:p>
        </p:txBody>
      </p:sp>
      <p:sp>
        <p:nvSpPr>
          <p:cNvPr id="3" name="TextBox 2"/>
          <p:cNvSpPr txBox="1"/>
          <p:nvPr/>
        </p:nvSpPr>
        <p:spPr>
          <a:xfrm>
            <a:off x="683568" y="2132856"/>
            <a:ext cx="6984776" cy="2308324"/>
          </a:xfrm>
          <a:prstGeom prst="rect">
            <a:avLst/>
          </a:prstGeom>
          <a:noFill/>
        </p:spPr>
        <p:txBody>
          <a:bodyPr wrap="square" rtlCol="0">
            <a:spAutoFit/>
          </a:bodyPr>
          <a:lstStyle/>
          <a:p>
            <a:pPr marL="285750" indent="-285750">
              <a:buFont typeface="Arial" pitchFamily="34" charset="0"/>
              <a:buChar char="•"/>
            </a:pPr>
            <a:r>
              <a:rPr lang="en-IN" dirty="0" smtClean="0">
                <a:latin typeface="Times New Roman" pitchFamily="18" charset="0"/>
                <a:cs typeface="Times New Roman" pitchFamily="18" charset="0"/>
              </a:rPr>
              <a:t>The dataset has 269 rows and 71 columns</a:t>
            </a:r>
          </a:p>
          <a:p>
            <a:pPr marL="285750" indent="-285750">
              <a:buFont typeface="Arial" pitchFamily="34" charset="0"/>
              <a:buChar char="•"/>
            </a:pPr>
            <a:r>
              <a:rPr lang="en-IN" dirty="0" smtClean="0">
                <a:latin typeface="Times New Roman" pitchFamily="18" charset="0"/>
                <a:cs typeface="Times New Roman" pitchFamily="18" charset="0"/>
              </a:rPr>
              <a:t>It has no null values</a:t>
            </a:r>
          </a:p>
          <a:p>
            <a:pPr marL="285750" indent="-285750">
              <a:buFont typeface="Arial" pitchFamily="34" charset="0"/>
              <a:buChar char="•"/>
            </a:pPr>
            <a:r>
              <a:rPr lang="en-IN" dirty="0" smtClean="0">
                <a:latin typeface="Times New Roman" pitchFamily="18" charset="0"/>
                <a:cs typeface="Times New Roman" pitchFamily="18" charset="0"/>
              </a:rPr>
              <a:t>All the features except “pin-code” is object data-type</a:t>
            </a:r>
          </a:p>
          <a:p>
            <a:pPr marL="285750" indent="-285750">
              <a:buFont typeface="Arial" pitchFamily="34" charset="0"/>
              <a:buChar char="•"/>
            </a:pPr>
            <a:r>
              <a:rPr lang="en-IN" dirty="0" smtClean="0">
                <a:latin typeface="Times New Roman" pitchFamily="18" charset="0"/>
                <a:cs typeface="Times New Roman" pitchFamily="18" charset="0"/>
              </a:rPr>
              <a:t>The dataset is studied by fragmenting the features according to hedonic and utilitarian values.</a:t>
            </a:r>
          </a:p>
          <a:p>
            <a:pPr marL="285750" indent="-285750">
              <a:buFont typeface="Arial" pitchFamily="34" charset="0"/>
              <a:buChar char="•"/>
            </a:pPr>
            <a:r>
              <a:rPr lang="en-IN" dirty="0" smtClean="0">
                <a:latin typeface="Times New Roman" pitchFamily="18" charset="0"/>
                <a:cs typeface="Times New Roman" pitchFamily="18" charset="0"/>
              </a:rPr>
              <a:t>The </a:t>
            </a:r>
            <a:r>
              <a:rPr lang="en-IN" dirty="0" err="1" smtClean="0">
                <a:latin typeface="Times New Roman" pitchFamily="18" charset="0"/>
                <a:cs typeface="Times New Roman" pitchFamily="18" charset="0"/>
              </a:rPr>
              <a:t>jupyter</a:t>
            </a:r>
            <a:r>
              <a:rPr lang="en-IN" dirty="0" smtClean="0">
                <a:latin typeface="Times New Roman" pitchFamily="18" charset="0"/>
                <a:cs typeface="Times New Roman" pitchFamily="18" charset="0"/>
              </a:rPr>
              <a:t> notebook is </a:t>
            </a:r>
            <a:r>
              <a:rPr lang="en-IN" dirty="0">
                <a:latin typeface="Times New Roman" pitchFamily="18" charset="0"/>
                <a:cs typeface="Times New Roman" pitchFamily="18" charset="0"/>
              </a:rPr>
              <a:t>attached at: https://github.com/ankitamhetre/blog-article/blob/main/customer%20retention%20data%20analysis.ipynb</a:t>
            </a:r>
          </a:p>
        </p:txBody>
      </p:sp>
    </p:spTree>
    <p:extLst>
      <p:ext uri="{BB962C8B-B14F-4D97-AF65-F5344CB8AC3E}">
        <p14:creationId xmlns="" xmlns:p14="http://schemas.microsoft.com/office/powerpoint/2010/main" val="1065495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IN" b="1" dirty="0">
                <a:solidFill>
                  <a:schemeClr val="tx1"/>
                </a:solidFill>
                <a:latin typeface="Times New Roman" pitchFamily="18" charset="0"/>
                <a:cs typeface="Times New Roman" pitchFamily="18" charset="0"/>
              </a:rPr>
              <a:t>Hedonic values</a:t>
            </a:r>
            <a:br>
              <a:rPr lang="en-IN" b="1" dirty="0">
                <a:solidFill>
                  <a:schemeClr val="tx1"/>
                </a:solidFill>
                <a:latin typeface="Times New Roman" pitchFamily="18" charset="0"/>
                <a:cs typeface="Times New Roman" pitchFamily="18" charset="0"/>
              </a:rPr>
            </a:br>
            <a:endParaRPr lang="en-IN" dirty="0">
              <a:solidFill>
                <a:schemeClr val="tx1"/>
              </a:solidFill>
            </a:endParaRPr>
          </a:p>
        </p:txBody>
      </p:sp>
      <p:pic>
        <p:nvPicPr>
          <p:cNvPr id="4" name="Picture 3"/>
          <p:cNvPicPr/>
          <p:nvPr/>
        </p:nvPicPr>
        <p:blipFill rotWithShape="1">
          <a:blip r:embed="rId2"/>
          <a:srcRect l="4767" t="11366" r="1072" b="13001"/>
          <a:stretch/>
        </p:blipFill>
        <p:spPr bwMode="auto">
          <a:xfrm>
            <a:off x="611560" y="1556792"/>
            <a:ext cx="7704856" cy="4464495"/>
          </a:xfrm>
          <a:prstGeom prst="rect">
            <a:avLst/>
          </a:prstGeom>
          <a:ln>
            <a:noFill/>
          </a:ln>
          <a:extLst>
            <a:ext uri="{53640926-AAD7-44D8-BBD7-CCE9431645EC}">
              <a14:shadowObscured xmlns="" xmlns:a14="http://schemas.microsoft.com/office/drawing/2010/main"/>
            </a:ext>
          </a:extLst>
        </p:spPr>
      </p:pic>
    </p:spTree>
    <p:extLst>
      <p:ext uri="{BB962C8B-B14F-4D97-AF65-F5344CB8AC3E}">
        <p14:creationId xmlns="" xmlns:p14="http://schemas.microsoft.com/office/powerpoint/2010/main" val="27751510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47664" y="404664"/>
            <a:ext cx="5544616" cy="577023"/>
          </a:xfrm>
        </p:spPr>
        <p:txBody>
          <a:bodyPr/>
          <a:lstStyle/>
          <a:p>
            <a:pPr algn="ctr"/>
            <a:r>
              <a:rPr lang="en-IN" sz="2800" b="1" dirty="0" smtClean="0">
                <a:solidFill>
                  <a:schemeClr val="tx1"/>
                </a:solidFill>
                <a:latin typeface="Times New Roman" pitchFamily="18" charset="0"/>
                <a:cs typeface="Times New Roman" pitchFamily="18" charset="0"/>
              </a:rPr>
              <a:t>	Introduction</a:t>
            </a:r>
            <a:endParaRPr lang="en-IN" sz="2800" b="1" dirty="0">
              <a:solidFill>
                <a:schemeClr val="tx1"/>
              </a:solidFill>
              <a:latin typeface="Times New Roman" pitchFamily="18" charset="0"/>
              <a:cs typeface="Times New Roman" pitchFamily="18" charset="0"/>
            </a:endParaRPr>
          </a:p>
        </p:txBody>
      </p:sp>
      <p:sp>
        <p:nvSpPr>
          <p:cNvPr id="2" name="Content Placeholder 1"/>
          <p:cNvSpPr>
            <a:spLocks noGrp="1"/>
          </p:cNvSpPr>
          <p:nvPr>
            <p:ph type="body" sz="half" idx="2"/>
          </p:nvPr>
        </p:nvSpPr>
        <p:spPr>
          <a:xfrm>
            <a:off x="4427984" y="1556792"/>
            <a:ext cx="4258816" cy="3578200"/>
          </a:xfrm>
        </p:spPr>
        <p:txBody>
          <a:bodyPr>
            <a:normAutofit fontScale="25000" lnSpcReduction="20000"/>
          </a:bodyPr>
          <a:lstStyle/>
          <a:p>
            <a:pPr marL="0" indent="0">
              <a:buNone/>
            </a:pPr>
            <a:r>
              <a:rPr lang="en-US" sz="7200" dirty="0" smtClean="0">
                <a:solidFill>
                  <a:schemeClr val="tx1"/>
                </a:solidFill>
                <a:latin typeface="Times New Roman" pitchFamily="18" charset="0"/>
                <a:cs typeface="Times New Roman" pitchFamily="18" charset="0"/>
              </a:rPr>
              <a:t>The </a:t>
            </a:r>
            <a:r>
              <a:rPr lang="en-US" sz="7200" dirty="0">
                <a:solidFill>
                  <a:schemeClr val="tx1"/>
                </a:solidFill>
                <a:latin typeface="Times New Roman" pitchFamily="18" charset="0"/>
                <a:cs typeface="Times New Roman" pitchFamily="18" charset="0"/>
              </a:rPr>
              <a:t>rapid growth of e-commerce, which is a result of the remarkable advancement of the Internet and technology, presents a new paradigm for conducting business </a:t>
            </a:r>
            <a:r>
              <a:rPr lang="en-US" sz="7200" dirty="0" smtClean="0">
                <a:solidFill>
                  <a:schemeClr val="tx1"/>
                </a:solidFill>
                <a:latin typeface="Times New Roman" pitchFamily="18" charset="0"/>
                <a:cs typeface="Times New Roman" pitchFamily="18" charset="0"/>
              </a:rPr>
              <a:t>worldwide.</a:t>
            </a:r>
          </a:p>
          <a:p>
            <a:pPr marL="0" indent="0">
              <a:buNone/>
            </a:pPr>
            <a:endParaRPr lang="en-US" sz="7200" dirty="0">
              <a:solidFill>
                <a:schemeClr val="tx1"/>
              </a:solidFill>
              <a:latin typeface="Times New Roman" pitchFamily="18" charset="0"/>
              <a:cs typeface="Times New Roman" pitchFamily="18" charset="0"/>
            </a:endParaRPr>
          </a:p>
          <a:p>
            <a:pPr marL="0" indent="0">
              <a:buNone/>
            </a:pPr>
            <a:r>
              <a:rPr lang="en-US" sz="7200" dirty="0">
                <a:solidFill>
                  <a:schemeClr val="tx1"/>
                </a:solidFill>
                <a:latin typeface="Times New Roman" pitchFamily="18" charset="0"/>
                <a:cs typeface="Times New Roman" pitchFamily="18" charset="0"/>
              </a:rPr>
              <a:t>Online shopping has become one of the main channels of shopping due to its </a:t>
            </a:r>
            <a:r>
              <a:rPr lang="en-US" sz="7200" dirty="0" smtClean="0">
                <a:solidFill>
                  <a:schemeClr val="tx1"/>
                </a:solidFill>
                <a:latin typeface="Times New Roman" pitchFamily="18" charset="0"/>
                <a:cs typeface="Times New Roman" pitchFamily="18" charset="0"/>
              </a:rPr>
              <a:t>advantages like:</a:t>
            </a:r>
          </a:p>
          <a:p>
            <a:pPr marL="0" indent="0">
              <a:buNone/>
            </a:pPr>
            <a:r>
              <a:rPr lang="en-IN" sz="7200" dirty="0" smtClean="0">
                <a:solidFill>
                  <a:schemeClr val="tx1"/>
                </a:solidFill>
                <a:latin typeface="Times New Roman" pitchFamily="18" charset="0"/>
                <a:cs typeface="Times New Roman" pitchFamily="18" charset="0"/>
              </a:rPr>
              <a:t>1) Availability of variety </a:t>
            </a:r>
            <a:r>
              <a:rPr lang="en-IN" sz="7200" dirty="0">
                <a:solidFill>
                  <a:schemeClr val="tx1"/>
                </a:solidFill>
                <a:latin typeface="Times New Roman" pitchFamily="18" charset="0"/>
                <a:cs typeface="Times New Roman" pitchFamily="18" charset="0"/>
              </a:rPr>
              <a:t>of services and products according to </a:t>
            </a:r>
            <a:r>
              <a:rPr lang="en-IN" sz="7200" dirty="0" smtClean="0">
                <a:solidFill>
                  <a:schemeClr val="tx1"/>
                </a:solidFill>
                <a:latin typeface="Times New Roman" pitchFamily="18" charset="0"/>
                <a:cs typeface="Times New Roman" pitchFamily="18" charset="0"/>
              </a:rPr>
              <a:t> preferences.</a:t>
            </a:r>
          </a:p>
          <a:p>
            <a:pPr marL="0" indent="0">
              <a:buNone/>
            </a:pPr>
            <a:r>
              <a:rPr lang="en-IN" sz="7200" dirty="0" smtClean="0">
                <a:solidFill>
                  <a:schemeClr val="tx1"/>
                </a:solidFill>
                <a:latin typeface="Times New Roman" pitchFamily="18" charset="0"/>
                <a:cs typeface="Times New Roman" pitchFamily="18" charset="0"/>
              </a:rPr>
              <a:t>2) Convenience</a:t>
            </a:r>
          </a:p>
          <a:p>
            <a:pPr marL="0" indent="0">
              <a:buNone/>
            </a:pPr>
            <a:r>
              <a:rPr lang="en-IN" sz="7200" dirty="0" smtClean="0">
                <a:solidFill>
                  <a:schemeClr val="tx1"/>
                </a:solidFill>
                <a:latin typeface="Times New Roman" pitchFamily="18" charset="0"/>
                <a:cs typeface="Times New Roman" pitchFamily="18" charset="0"/>
              </a:rPr>
              <a:t>3)</a:t>
            </a:r>
            <a:r>
              <a:rPr lang="en-IN" sz="7200" dirty="0">
                <a:solidFill>
                  <a:schemeClr val="tx1"/>
                </a:solidFill>
                <a:latin typeface="Times New Roman" pitchFamily="18" charset="0"/>
                <a:cs typeface="Times New Roman" pitchFamily="18" charset="0"/>
              </a:rPr>
              <a:t> R</a:t>
            </a:r>
            <a:r>
              <a:rPr lang="en-IN" sz="7200" dirty="0" smtClean="0">
                <a:solidFill>
                  <a:schemeClr val="tx1"/>
                </a:solidFill>
                <a:latin typeface="Times New Roman" pitchFamily="18" charset="0"/>
                <a:cs typeface="Times New Roman" pitchFamily="18" charset="0"/>
              </a:rPr>
              <a:t>ound </a:t>
            </a:r>
            <a:r>
              <a:rPr lang="en-IN" sz="7200" dirty="0">
                <a:solidFill>
                  <a:schemeClr val="tx1"/>
                </a:solidFill>
                <a:latin typeface="Times New Roman" pitchFamily="18" charset="0"/>
                <a:cs typeface="Times New Roman" pitchFamily="18" charset="0"/>
              </a:rPr>
              <a:t>the clock availability, </a:t>
            </a:r>
            <a:endParaRPr lang="en-IN" sz="7200" dirty="0" smtClean="0">
              <a:solidFill>
                <a:schemeClr val="tx1"/>
              </a:solidFill>
              <a:latin typeface="Times New Roman" pitchFamily="18" charset="0"/>
              <a:cs typeface="Times New Roman" pitchFamily="18" charset="0"/>
            </a:endParaRPr>
          </a:p>
          <a:p>
            <a:pPr marL="0" indent="0">
              <a:buNone/>
            </a:pPr>
            <a:r>
              <a:rPr lang="en-IN" sz="7200" dirty="0" smtClean="0">
                <a:solidFill>
                  <a:schemeClr val="tx1"/>
                </a:solidFill>
                <a:latin typeface="Times New Roman" pitchFamily="18" charset="0"/>
                <a:cs typeface="Times New Roman" pitchFamily="18" charset="0"/>
              </a:rPr>
              <a:t>4) Flexible pricings and  </a:t>
            </a:r>
            <a:r>
              <a:rPr lang="en-IN" sz="7200" dirty="0">
                <a:solidFill>
                  <a:schemeClr val="tx1"/>
                </a:solidFill>
                <a:latin typeface="Times New Roman" pitchFamily="18" charset="0"/>
                <a:cs typeface="Times New Roman" pitchFamily="18" charset="0"/>
              </a:rPr>
              <a:t>discounts </a:t>
            </a:r>
            <a:endParaRPr lang="en-IN" sz="7200" dirty="0" smtClean="0">
              <a:solidFill>
                <a:schemeClr val="tx1"/>
              </a:solidFill>
              <a:latin typeface="Times New Roman" pitchFamily="18" charset="0"/>
              <a:cs typeface="Times New Roman" pitchFamily="18" charset="0"/>
            </a:endParaRPr>
          </a:p>
          <a:p>
            <a:pPr marL="0" indent="0">
              <a:buNone/>
            </a:pPr>
            <a:r>
              <a:rPr lang="en-IN" sz="7200" dirty="0" smtClean="0">
                <a:solidFill>
                  <a:schemeClr val="tx1"/>
                </a:solidFill>
                <a:latin typeface="Times New Roman" pitchFamily="18" charset="0"/>
                <a:cs typeface="Times New Roman" pitchFamily="18" charset="0"/>
              </a:rPr>
              <a:t>5) Free </a:t>
            </a:r>
            <a:r>
              <a:rPr lang="en-IN" sz="7200" dirty="0">
                <a:solidFill>
                  <a:schemeClr val="tx1"/>
                </a:solidFill>
                <a:latin typeface="Times New Roman" pitchFamily="18" charset="0"/>
                <a:cs typeface="Times New Roman" pitchFamily="18" charset="0"/>
              </a:rPr>
              <a:t>door step delivery</a:t>
            </a:r>
            <a:endParaRPr lang="en-US" sz="7200" dirty="0" smtClean="0">
              <a:solidFill>
                <a:schemeClr val="tx1"/>
              </a:solidFill>
              <a:latin typeface="Times New Roman" pitchFamily="18" charset="0"/>
              <a:cs typeface="Times New Roman" pitchFamily="18" charset="0"/>
            </a:endParaRPr>
          </a:p>
          <a:p>
            <a:pPr marL="0" indent="0">
              <a:buNone/>
            </a:pPr>
            <a:endParaRPr lang="en-IN" dirty="0">
              <a:solidFill>
                <a:schemeClr val="tx1"/>
              </a:solidFill>
            </a:endParaRPr>
          </a:p>
        </p:txBody>
      </p:sp>
      <p:pic>
        <p:nvPicPr>
          <p:cNvPr id="102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55576" y="1844824"/>
            <a:ext cx="3312368" cy="2808312"/>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51520" y="5517232"/>
            <a:ext cx="8712968" cy="923330"/>
          </a:xfrm>
          <a:prstGeom prst="rect">
            <a:avLst/>
          </a:prstGeom>
          <a:noFill/>
        </p:spPr>
        <p:txBody>
          <a:bodyPr wrap="square" rtlCol="0">
            <a:spAutoFit/>
          </a:bodyPr>
          <a:lstStyle/>
          <a:p>
            <a:r>
              <a:rPr lang="en-IN" dirty="0" smtClean="0">
                <a:latin typeface="Times New Roman" pitchFamily="18" charset="0"/>
                <a:cs typeface="Times New Roman" pitchFamily="18" charset="0"/>
              </a:rPr>
              <a:t>Therefore more and more people are keen to buy from e-retail websites and hence the </a:t>
            </a:r>
            <a:r>
              <a:rPr lang="en-IN" dirty="0">
                <a:latin typeface="Times New Roman" pitchFamily="18" charset="0"/>
                <a:cs typeface="Times New Roman" pitchFamily="18" charset="0"/>
              </a:rPr>
              <a:t>decision making </a:t>
            </a:r>
            <a:r>
              <a:rPr lang="en-IN" dirty="0" smtClean="0">
                <a:latin typeface="Times New Roman" pitchFamily="18" charset="0"/>
                <a:cs typeface="Times New Roman" pitchFamily="18" charset="0"/>
              </a:rPr>
              <a:t>by e-retailers </a:t>
            </a:r>
            <a:r>
              <a:rPr lang="en-IN" dirty="0">
                <a:latin typeface="Times New Roman" pitchFamily="18" charset="0"/>
                <a:cs typeface="Times New Roman" pitchFamily="18" charset="0"/>
              </a:rPr>
              <a:t>becomes very much important in terms of customer activation and retention</a:t>
            </a:r>
            <a:r>
              <a:rPr lang="en-IN" dirty="0"/>
              <a:t>. </a:t>
            </a:r>
          </a:p>
        </p:txBody>
      </p:sp>
    </p:spTree>
    <p:extLst>
      <p:ext uri="{BB962C8B-B14F-4D97-AF65-F5344CB8AC3E}">
        <p14:creationId xmlns="" xmlns:p14="http://schemas.microsoft.com/office/powerpoint/2010/main" val="20600749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solidFill>
                  <a:schemeClr val="tx1"/>
                </a:solidFill>
              </a:rPr>
              <a:t>Hedonic values visualization</a:t>
            </a:r>
            <a:endParaRPr lang="en-IN" dirty="0">
              <a:solidFill>
                <a:schemeClr val="tx1"/>
              </a:solidFill>
            </a:endParaRPr>
          </a:p>
        </p:txBody>
      </p:sp>
      <p:pic>
        <p:nvPicPr>
          <p:cNvPr id="4" name="Content Placeholder 3"/>
          <p:cNvPicPr>
            <a:picLocks noGrp="1"/>
          </p:cNvPicPr>
          <p:nvPr>
            <p:ph idx="1"/>
          </p:nvPr>
        </p:nvPicPr>
        <p:blipFill rotWithShape="1">
          <a:blip r:embed="rId2"/>
          <a:stretch/>
        </p:blipFill>
        <p:spPr bwMode="auto">
          <a:xfrm>
            <a:off x="670278" y="1935163"/>
            <a:ext cx="7803444" cy="4389437"/>
          </a:xfrm>
          <a:prstGeom prst="rect">
            <a:avLst/>
          </a:prstGeom>
          <a:ln>
            <a:noFill/>
          </a:ln>
          <a:extLst>
            <a:ext uri="{53640926-AAD7-44D8-BBD7-CCE9431645EC}">
              <a14:shadowObscured xmlns="" xmlns:a14="http://schemas.microsoft.com/office/drawing/2010/main"/>
            </a:ext>
          </a:extLst>
        </p:spPr>
      </p:pic>
      <p:pic>
        <p:nvPicPr>
          <p:cNvPr id="5" name="Picture 4"/>
          <p:cNvPicPr/>
          <p:nvPr/>
        </p:nvPicPr>
        <p:blipFill rotWithShape="1">
          <a:blip r:embed="rId3"/>
          <a:srcRect l="5833" t="22715" r="57639" b="31606"/>
          <a:stretch/>
        </p:blipFill>
        <p:spPr bwMode="auto">
          <a:xfrm>
            <a:off x="323528" y="2996952"/>
            <a:ext cx="2952328" cy="2376264"/>
          </a:xfrm>
          <a:prstGeom prst="rect">
            <a:avLst/>
          </a:prstGeom>
          <a:ln>
            <a:noFill/>
          </a:ln>
          <a:extLst>
            <a:ext uri="{53640926-AAD7-44D8-BBD7-CCE9431645EC}">
              <a14:shadowObscured xmlns="" xmlns:a14="http://schemas.microsoft.com/office/drawing/2010/main"/>
            </a:ext>
          </a:extLst>
        </p:spPr>
      </p:pic>
    </p:spTree>
    <p:extLst>
      <p:ext uri="{BB962C8B-B14F-4D97-AF65-F5344CB8AC3E}">
        <p14:creationId xmlns="" xmlns:p14="http://schemas.microsoft.com/office/powerpoint/2010/main" val="41053727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3600" b="1" dirty="0" smtClean="0">
                <a:solidFill>
                  <a:schemeClr val="tx1"/>
                </a:solidFill>
                <a:latin typeface="Times New Roman" pitchFamily="18" charset="0"/>
                <a:cs typeface="Times New Roman" pitchFamily="18" charset="0"/>
              </a:rPr>
              <a:t>Observations</a:t>
            </a:r>
            <a:endParaRPr lang="en-IN" sz="3600" b="1" dirty="0">
              <a:solidFill>
                <a:schemeClr val="tx1"/>
              </a:solidFill>
              <a:latin typeface="Times New Roman" pitchFamily="18" charset="0"/>
              <a:cs typeface="Times New Roman" pitchFamily="18" charset="0"/>
            </a:endParaRPr>
          </a:p>
        </p:txBody>
      </p:sp>
      <p:sp>
        <p:nvSpPr>
          <p:cNvPr id="2" name="Content Placeholder 1"/>
          <p:cNvSpPr>
            <a:spLocks noGrp="1"/>
          </p:cNvSpPr>
          <p:nvPr>
            <p:ph idx="1"/>
          </p:nvPr>
        </p:nvSpPr>
        <p:spPr>
          <a:xfrm>
            <a:off x="899592" y="1988840"/>
            <a:ext cx="7408333" cy="3450696"/>
          </a:xfrm>
        </p:spPr>
        <p:txBody>
          <a:bodyPr>
            <a:noAutofit/>
          </a:bodyPr>
          <a:lstStyle/>
          <a:p>
            <a:pPr marL="0" indent="0">
              <a:buNone/>
            </a:pPr>
            <a:r>
              <a:rPr lang="en-IN" sz="1200" b="1" i="1" dirty="0">
                <a:solidFill>
                  <a:schemeClr val="tx1"/>
                </a:solidFill>
                <a:latin typeface="Times New Roman" pitchFamily="18" charset="0"/>
                <a:cs typeface="Times New Roman" pitchFamily="18" charset="0"/>
              </a:rPr>
              <a:t>Observation for empathy (readiness to assist with queries) towards the customers:</a:t>
            </a:r>
          </a:p>
          <a:p>
            <a:pPr lvl="0"/>
            <a:r>
              <a:rPr lang="en-IN" sz="1200" dirty="0">
                <a:solidFill>
                  <a:schemeClr val="tx1"/>
                </a:solidFill>
                <a:latin typeface="Times New Roman" pitchFamily="18" charset="0"/>
                <a:cs typeface="Times New Roman" pitchFamily="18" charset="0"/>
              </a:rPr>
              <a:t>About 72 % people feel that empathy (readiness to assist with queries) towards the customers is an important aspect for customer retention.</a:t>
            </a:r>
          </a:p>
          <a:p>
            <a:pPr lvl="0"/>
            <a:r>
              <a:rPr lang="en-IN" sz="1200" dirty="0">
                <a:solidFill>
                  <a:schemeClr val="tx1"/>
                </a:solidFill>
                <a:latin typeface="Times New Roman" pitchFamily="18" charset="0"/>
                <a:cs typeface="Times New Roman" pitchFamily="18" charset="0"/>
              </a:rPr>
              <a:t>A very small portion of the population i.e. 6~7% have indifferent views for the same.</a:t>
            </a:r>
          </a:p>
          <a:p>
            <a:pPr lvl="0"/>
            <a:r>
              <a:rPr lang="en-IN" sz="1200" dirty="0">
                <a:solidFill>
                  <a:schemeClr val="tx1"/>
                </a:solidFill>
                <a:latin typeface="Times New Roman" pitchFamily="18" charset="0"/>
                <a:cs typeface="Times New Roman" pitchFamily="18" charset="0"/>
              </a:rPr>
              <a:t>The majority could be seen agreeing to the fact</a:t>
            </a:r>
            <a:r>
              <a:rPr lang="en-IN" sz="1200" dirty="0" smtClean="0">
                <a:solidFill>
                  <a:schemeClr val="tx1"/>
                </a:solidFill>
                <a:latin typeface="Times New Roman" pitchFamily="18" charset="0"/>
                <a:cs typeface="Times New Roman" pitchFamily="18" charset="0"/>
              </a:rPr>
              <a:t>.</a:t>
            </a:r>
          </a:p>
          <a:p>
            <a:pPr marL="0" indent="0">
              <a:buNone/>
            </a:pPr>
            <a:endParaRPr lang="en-IN" sz="1200" b="1" i="1" dirty="0" smtClean="0">
              <a:solidFill>
                <a:schemeClr val="tx1"/>
              </a:solidFill>
              <a:latin typeface="Times New Roman" pitchFamily="18" charset="0"/>
              <a:cs typeface="Times New Roman" pitchFamily="18" charset="0"/>
            </a:endParaRPr>
          </a:p>
          <a:p>
            <a:pPr marL="0" indent="0">
              <a:buNone/>
            </a:pPr>
            <a:r>
              <a:rPr lang="en-IN" sz="1200" b="1" i="1" dirty="0" smtClean="0">
                <a:solidFill>
                  <a:schemeClr val="tx1"/>
                </a:solidFill>
                <a:latin typeface="Times New Roman" pitchFamily="18" charset="0"/>
                <a:cs typeface="Times New Roman" pitchFamily="18" charset="0"/>
              </a:rPr>
              <a:t>Observation </a:t>
            </a:r>
            <a:r>
              <a:rPr lang="en-IN" sz="1200" b="1" i="1" dirty="0">
                <a:solidFill>
                  <a:schemeClr val="tx1"/>
                </a:solidFill>
                <a:latin typeface="Times New Roman" pitchFamily="18" charset="0"/>
                <a:cs typeface="Times New Roman" pitchFamily="18" charset="0"/>
              </a:rPr>
              <a:t>for </a:t>
            </a:r>
            <a:r>
              <a:rPr lang="en-IN" sz="1200" b="1" i="1" dirty="0" smtClean="0">
                <a:solidFill>
                  <a:schemeClr val="tx1"/>
                </a:solidFill>
                <a:latin typeface="Times New Roman" pitchFamily="18" charset="0"/>
                <a:cs typeface="Times New Roman" pitchFamily="18" charset="0"/>
              </a:rPr>
              <a:t>reliability/website efficiency</a:t>
            </a:r>
            <a:endParaRPr lang="en-IN" sz="1200" dirty="0">
              <a:solidFill>
                <a:schemeClr val="tx1"/>
              </a:solidFill>
              <a:latin typeface="Times New Roman" pitchFamily="18" charset="0"/>
              <a:cs typeface="Times New Roman" pitchFamily="18" charset="0"/>
            </a:endParaRPr>
          </a:p>
          <a:p>
            <a:pPr lvl="0"/>
            <a:r>
              <a:rPr lang="en-IN" sz="1200" dirty="0" smtClean="0">
                <a:solidFill>
                  <a:schemeClr val="tx1"/>
                </a:solidFill>
                <a:latin typeface="Times New Roman" pitchFamily="18" charset="0"/>
                <a:cs typeface="Times New Roman" pitchFamily="18" charset="0"/>
              </a:rPr>
              <a:t>39.35</a:t>
            </a:r>
            <a:r>
              <a:rPr lang="en-IN" sz="1200" dirty="0">
                <a:solidFill>
                  <a:schemeClr val="tx1"/>
                </a:solidFill>
                <a:latin typeface="Times New Roman" pitchFamily="18" charset="0"/>
                <a:cs typeface="Times New Roman" pitchFamily="18" charset="0"/>
              </a:rPr>
              <a:t>% people considered amazon as most reliable website for online purchasing which was the maximum.</a:t>
            </a:r>
          </a:p>
          <a:p>
            <a:pPr lvl="0"/>
            <a:r>
              <a:rPr lang="en-IN" sz="1200" dirty="0">
                <a:solidFill>
                  <a:schemeClr val="tx1"/>
                </a:solidFill>
                <a:latin typeface="Times New Roman" pitchFamily="18" charset="0"/>
                <a:cs typeface="Times New Roman" pitchFamily="18" charset="0"/>
              </a:rPr>
              <a:t>Flipkart had the second most highest votes in terms of reliability</a:t>
            </a:r>
          </a:p>
          <a:p>
            <a:pPr lvl="0"/>
            <a:r>
              <a:rPr lang="en-IN" sz="1200" dirty="0">
                <a:solidFill>
                  <a:schemeClr val="tx1"/>
                </a:solidFill>
                <a:latin typeface="Times New Roman" pitchFamily="18" charset="0"/>
                <a:cs typeface="Times New Roman" pitchFamily="18" charset="0"/>
              </a:rPr>
              <a:t>The least votes were given to snapdeal (7.8%) </a:t>
            </a:r>
          </a:p>
          <a:p>
            <a:pPr lvl="0"/>
            <a:r>
              <a:rPr lang="en-IN" sz="1200" dirty="0">
                <a:solidFill>
                  <a:schemeClr val="tx1"/>
                </a:solidFill>
                <a:latin typeface="Times New Roman" pitchFamily="18" charset="0"/>
                <a:cs typeface="Times New Roman" pitchFamily="18" charset="0"/>
              </a:rPr>
              <a:t>Amazon made more number of changes in the website or design and still maintained maximum efficiency.</a:t>
            </a:r>
          </a:p>
          <a:p>
            <a:pPr lvl="0"/>
            <a:r>
              <a:rPr lang="en-IN" sz="1200" dirty="0">
                <a:solidFill>
                  <a:schemeClr val="tx1"/>
                </a:solidFill>
                <a:latin typeface="Times New Roman" pitchFamily="18" charset="0"/>
                <a:cs typeface="Times New Roman" pitchFamily="18" charset="0"/>
              </a:rPr>
              <a:t>Snapdeal had the least changes in website/ application design its efficiency was 6.3%.</a:t>
            </a:r>
          </a:p>
          <a:p>
            <a:r>
              <a:rPr lang="en-IN" sz="1200" dirty="0">
                <a:solidFill>
                  <a:schemeClr val="tx1"/>
                </a:solidFill>
                <a:latin typeface="Times New Roman" pitchFamily="18" charset="0"/>
                <a:cs typeface="Times New Roman" pitchFamily="18" charset="0"/>
              </a:rPr>
              <a:t>Myntra was given the least </a:t>
            </a:r>
            <a:r>
              <a:rPr lang="en-IN" sz="1200" dirty="0" smtClean="0">
                <a:solidFill>
                  <a:schemeClr val="tx1"/>
                </a:solidFill>
                <a:latin typeface="Times New Roman" pitchFamily="18" charset="0"/>
                <a:cs typeface="Times New Roman" pitchFamily="18" charset="0"/>
              </a:rPr>
              <a:t>efficiency</a:t>
            </a:r>
          </a:p>
          <a:p>
            <a:endParaRPr lang="en-IN" sz="1200" dirty="0">
              <a:solidFill>
                <a:schemeClr val="tx1"/>
              </a:solidFill>
              <a:latin typeface="Times New Roman" pitchFamily="18" charset="0"/>
              <a:cs typeface="Times New Roman" pitchFamily="18" charset="0"/>
            </a:endParaRPr>
          </a:p>
          <a:p>
            <a:r>
              <a:rPr lang="en-IN" sz="1200" b="1" i="1" dirty="0" smtClean="0">
                <a:solidFill>
                  <a:schemeClr val="tx1"/>
                </a:solidFill>
                <a:latin typeface="Times New Roman" pitchFamily="18" charset="0"/>
                <a:cs typeface="Times New Roman" pitchFamily="18" charset="0"/>
              </a:rPr>
              <a:t>Observation for visual appeal</a:t>
            </a:r>
            <a:endParaRPr lang="en-IN" sz="1200" b="1" i="1" dirty="0">
              <a:solidFill>
                <a:schemeClr val="tx1"/>
              </a:solidFill>
              <a:latin typeface="Times New Roman" pitchFamily="18" charset="0"/>
              <a:cs typeface="Times New Roman" pitchFamily="18" charset="0"/>
            </a:endParaRPr>
          </a:p>
          <a:p>
            <a:pPr lvl="0"/>
            <a:r>
              <a:rPr lang="en-IN" sz="1200" dirty="0">
                <a:solidFill>
                  <a:schemeClr val="tx1"/>
                </a:solidFill>
                <a:latin typeface="Times New Roman" pitchFamily="18" charset="0"/>
                <a:cs typeface="Times New Roman" pitchFamily="18" charset="0"/>
              </a:rPr>
              <a:t>Visual appeal is what meets the eye. It's the colours, shapes, pictures, fonts, white space, and overall visual balance of a design. Whether a website appeals to us affects how we perceive it, how we use it, and how we remember it</a:t>
            </a:r>
          </a:p>
          <a:p>
            <a:pPr lvl="0"/>
            <a:r>
              <a:rPr lang="en-IN" sz="1200" dirty="0">
                <a:solidFill>
                  <a:schemeClr val="tx1"/>
                </a:solidFill>
                <a:latin typeface="Times New Roman" pitchFamily="18" charset="0"/>
                <a:cs typeface="Times New Roman" pitchFamily="18" charset="0"/>
              </a:rPr>
              <a:t>Amazon and flipkart were the ones who were considered visually appealing by the customers.</a:t>
            </a:r>
          </a:p>
          <a:p>
            <a:pPr lvl="0"/>
            <a:r>
              <a:rPr lang="en-IN" sz="1200" dirty="0">
                <a:solidFill>
                  <a:schemeClr val="tx1"/>
                </a:solidFill>
                <a:latin typeface="Times New Roman" pitchFamily="18" charset="0"/>
                <a:cs typeface="Times New Roman" pitchFamily="18" charset="0"/>
              </a:rPr>
              <a:t>paytm and snapdeal were less attractive and seeks less attention</a:t>
            </a:r>
          </a:p>
          <a:p>
            <a:pPr marL="0" indent="0">
              <a:buNone/>
            </a:pPr>
            <a:endParaRPr lang="en-IN" sz="1200" dirty="0">
              <a:solidFill>
                <a:schemeClr val="tx1"/>
              </a:solidFill>
              <a:latin typeface="Times New Roman" pitchFamily="18" charset="0"/>
              <a:cs typeface="Times New Roman" pitchFamily="18" charset="0"/>
            </a:endParaRPr>
          </a:p>
          <a:p>
            <a:endParaRPr lang="en-IN" sz="1200" dirty="0">
              <a:solidFill>
                <a:schemeClr val="tx1"/>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37891859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2800" b="1" dirty="0" smtClean="0">
                <a:solidFill>
                  <a:schemeClr val="tx1"/>
                </a:solidFill>
                <a:latin typeface="Times New Roman" pitchFamily="18" charset="0"/>
                <a:cs typeface="Times New Roman" pitchFamily="18" charset="0"/>
              </a:rPr>
              <a:t>Observations on hedonic values</a:t>
            </a:r>
            <a:endParaRPr lang="en-IN" sz="2800" b="1" dirty="0">
              <a:solidFill>
                <a:schemeClr val="tx1"/>
              </a:solidFill>
              <a:latin typeface="Times New Roman" pitchFamily="18" charset="0"/>
              <a:cs typeface="Times New Roman" pitchFamily="18" charset="0"/>
            </a:endParaRPr>
          </a:p>
        </p:txBody>
      </p:sp>
      <p:sp>
        <p:nvSpPr>
          <p:cNvPr id="2" name="Content Placeholder 1"/>
          <p:cNvSpPr>
            <a:spLocks noGrp="1"/>
          </p:cNvSpPr>
          <p:nvPr>
            <p:ph idx="1"/>
          </p:nvPr>
        </p:nvSpPr>
        <p:spPr>
          <a:xfrm>
            <a:off x="714348" y="2000240"/>
            <a:ext cx="7566052" cy="4485963"/>
          </a:xfrm>
        </p:spPr>
        <p:txBody>
          <a:bodyPr>
            <a:normAutofit/>
          </a:bodyPr>
          <a:lstStyle/>
          <a:p>
            <a:r>
              <a:rPr lang="en-IN" sz="1600" b="1" i="1" dirty="0">
                <a:solidFill>
                  <a:schemeClr val="tx1"/>
                </a:solidFill>
                <a:latin typeface="Times New Roman" pitchFamily="18" charset="0"/>
                <a:cs typeface="Times New Roman" pitchFamily="18" charset="0"/>
              </a:rPr>
              <a:t>Observation for Is Enjoyment derived from shopping online</a:t>
            </a:r>
            <a:r>
              <a:rPr lang="en-IN" sz="1600" b="1" i="1" dirty="0" smtClean="0">
                <a:solidFill>
                  <a:schemeClr val="tx1"/>
                </a:solidFill>
                <a:latin typeface="Times New Roman" pitchFamily="18" charset="0"/>
                <a:cs typeface="Times New Roman" pitchFamily="18" charset="0"/>
              </a:rPr>
              <a:t>:</a:t>
            </a:r>
            <a:endParaRPr lang="en-IN" sz="1600" dirty="0" smtClean="0">
              <a:solidFill>
                <a:schemeClr val="tx1"/>
              </a:solidFill>
              <a:latin typeface="Times New Roman" pitchFamily="18" charset="0"/>
              <a:cs typeface="Times New Roman" pitchFamily="18" charset="0"/>
            </a:endParaRPr>
          </a:p>
          <a:p>
            <a:pPr lvl="0"/>
            <a:r>
              <a:rPr lang="en-IN" sz="1600" dirty="0" smtClean="0">
                <a:solidFill>
                  <a:schemeClr val="tx1"/>
                </a:solidFill>
                <a:latin typeface="Times New Roman" pitchFamily="18" charset="0"/>
                <a:cs typeface="Times New Roman" pitchFamily="18" charset="0"/>
              </a:rPr>
              <a:t>Majority </a:t>
            </a:r>
            <a:r>
              <a:rPr lang="en-IN" sz="1600" dirty="0">
                <a:solidFill>
                  <a:schemeClr val="tx1"/>
                </a:solidFill>
                <a:latin typeface="Times New Roman" pitchFamily="18" charset="0"/>
                <a:cs typeface="Times New Roman" pitchFamily="18" charset="0"/>
              </a:rPr>
              <a:t>of share represents the strong agreement that means people do enjoy online shopping.</a:t>
            </a:r>
          </a:p>
          <a:p>
            <a:pPr lvl="0"/>
            <a:r>
              <a:rPr lang="en-IN" sz="1600" dirty="0">
                <a:solidFill>
                  <a:schemeClr val="tx1"/>
                </a:solidFill>
                <a:latin typeface="Times New Roman" pitchFamily="18" charset="0"/>
                <a:cs typeface="Times New Roman" pitchFamily="18" charset="0"/>
              </a:rPr>
              <a:t>27.9% of the records say people have indifferent views on the same.</a:t>
            </a:r>
          </a:p>
          <a:p>
            <a:pPr lvl="0"/>
            <a:r>
              <a:rPr lang="en-IN" sz="1600" dirty="0">
                <a:solidFill>
                  <a:schemeClr val="tx1"/>
                </a:solidFill>
                <a:latin typeface="Times New Roman" pitchFamily="18" charset="0"/>
                <a:cs typeface="Times New Roman" pitchFamily="18" charset="0"/>
              </a:rPr>
              <a:t>A very few people could be seen neglecting the enjoyment factor derived from online shopping i.e. 11.2 %( strongly disagree</a:t>
            </a:r>
            <a:r>
              <a:rPr lang="en-IN" sz="1600" dirty="0" smtClean="0">
                <a:solidFill>
                  <a:schemeClr val="tx1"/>
                </a:solidFill>
                <a:latin typeface="Times New Roman" pitchFamily="18" charset="0"/>
                <a:cs typeface="Times New Roman" pitchFamily="18" charset="0"/>
              </a:rPr>
              <a:t>).</a:t>
            </a:r>
          </a:p>
          <a:p>
            <a:pPr marL="0" lvl="0" indent="0">
              <a:buNone/>
            </a:pPr>
            <a:endParaRPr lang="en-IN" sz="1600" dirty="0" smtClean="0">
              <a:solidFill>
                <a:schemeClr val="tx1"/>
              </a:solidFill>
              <a:latin typeface="Times New Roman" pitchFamily="18" charset="0"/>
              <a:cs typeface="Times New Roman" pitchFamily="18" charset="0"/>
            </a:endParaRPr>
          </a:p>
          <a:p>
            <a:pPr marL="0" indent="0">
              <a:buNone/>
            </a:pPr>
            <a:r>
              <a:rPr lang="en-IN" sz="1600" b="1" i="1" dirty="0">
                <a:solidFill>
                  <a:schemeClr val="tx1"/>
                </a:solidFill>
                <a:latin typeface="Times New Roman" pitchFamily="18" charset="0"/>
                <a:cs typeface="Times New Roman" pitchFamily="18" charset="0"/>
              </a:rPr>
              <a:t>Observations for Do User derive satisfaction while shopping on a good quality website or application?</a:t>
            </a:r>
          </a:p>
          <a:p>
            <a:pPr lvl="0"/>
            <a:r>
              <a:rPr lang="en-IN" sz="1600" dirty="0">
                <a:solidFill>
                  <a:schemeClr val="tx1"/>
                </a:solidFill>
                <a:latin typeface="Times New Roman" pitchFamily="18" charset="0"/>
                <a:cs typeface="Times New Roman" pitchFamily="18" charset="0"/>
              </a:rPr>
              <a:t>Thus majority of them are satisfied while shopping if the quality of website or application is good.</a:t>
            </a:r>
          </a:p>
          <a:p>
            <a:pPr lvl="0"/>
            <a:r>
              <a:rPr lang="en-IN" sz="1600" dirty="0">
                <a:solidFill>
                  <a:schemeClr val="tx1"/>
                </a:solidFill>
                <a:latin typeface="Times New Roman" pitchFamily="18" charset="0"/>
                <a:cs typeface="Times New Roman" pitchFamily="18" charset="0"/>
              </a:rPr>
              <a:t>The survey states that there are no people who would like the quality of retail website to be in poor condition.</a:t>
            </a:r>
          </a:p>
          <a:p>
            <a:pPr lvl="0"/>
            <a:endParaRPr lang="en-IN" sz="1600" dirty="0">
              <a:solidFill>
                <a:schemeClr val="tx1"/>
              </a:solidFill>
              <a:latin typeface="Times New Roman" pitchFamily="18" charset="0"/>
              <a:cs typeface="Times New Roman" pitchFamily="18" charset="0"/>
            </a:endParaRPr>
          </a:p>
          <a:p>
            <a:endParaRPr lang="en-IN" sz="1600" dirty="0">
              <a:solidFill>
                <a:schemeClr val="tx1"/>
              </a:solidFill>
              <a:latin typeface="Times New Roman" pitchFamily="18" charset="0"/>
              <a:cs typeface="Times New Roman" pitchFamily="18" charset="0"/>
            </a:endParaRPr>
          </a:p>
          <a:p>
            <a:endParaRPr lang="en-IN" sz="1600" dirty="0">
              <a:solidFill>
                <a:schemeClr val="tx1"/>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8286717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IN" sz="3600" dirty="0" smtClean="0">
                <a:solidFill>
                  <a:schemeClr val="tx1"/>
                </a:solidFill>
                <a:latin typeface="Times New Roman" pitchFamily="18" charset="0"/>
                <a:cs typeface="Times New Roman" pitchFamily="18" charset="0"/>
              </a:rPr>
              <a:t>Utilitarian values visualizations</a:t>
            </a:r>
            <a:endParaRPr lang="en-IN" sz="3600" dirty="0">
              <a:solidFill>
                <a:schemeClr val="tx1"/>
              </a:solidFill>
              <a:latin typeface="Times New Roman" pitchFamily="18" charset="0"/>
              <a:cs typeface="Times New Roman" pitchFamily="18" charset="0"/>
            </a:endParaRPr>
          </a:p>
        </p:txBody>
      </p:sp>
      <p:sp>
        <p:nvSpPr>
          <p:cNvPr id="2" name="Content Placeholder 1"/>
          <p:cNvSpPr>
            <a:spLocks noGrp="1"/>
          </p:cNvSpPr>
          <p:nvPr>
            <p:ph idx="1"/>
          </p:nvPr>
        </p:nvSpPr>
        <p:spPr>
          <a:xfrm>
            <a:off x="683568" y="1965660"/>
            <a:ext cx="7408333" cy="3450696"/>
          </a:xfrm>
        </p:spPr>
        <p:txBody>
          <a:bodyPr/>
          <a:lstStyle/>
          <a:p>
            <a:r>
              <a:rPr lang="en-IN" dirty="0" smtClean="0">
                <a:solidFill>
                  <a:schemeClr val="tx1"/>
                </a:solidFill>
              </a:rPr>
              <a:t>Monetary gains and benefits:</a:t>
            </a:r>
          </a:p>
          <a:p>
            <a:endParaRPr lang="en-IN" dirty="0">
              <a:solidFill>
                <a:schemeClr val="tx1"/>
              </a:solidFill>
            </a:endParaRPr>
          </a:p>
        </p:txBody>
      </p:sp>
      <p:pic>
        <p:nvPicPr>
          <p:cNvPr id="5" name="Picture 4"/>
          <p:cNvPicPr/>
          <p:nvPr/>
        </p:nvPicPr>
        <p:blipFill rotWithShape="1">
          <a:blip r:embed="rId2"/>
          <a:srcRect l="3449" t="30839" r="1054" b="25397"/>
          <a:stretch/>
        </p:blipFill>
        <p:spPr bwMode="auto">
          <a:xfrm>
            <a:off x="1295083" y="2636912"/>
            <a:ext cx="6553835" cy="1952625"/>
          </a:xfrm>
          <a:prstGeom prst="rect">
            <a:avLst/>
          </a:prstGeom>
          <a:ln>
            <a:noFill/>
          </a:ln>
          <a:extLst>
            <a:ext uri="{53640926-AAD7-44D8-BBD7-CCE9431645EC}">
              <a14:shadowObscured xmlns="" xmlns:a14="http://schemas.microsoft.com/office/drawing/2010/main"/>
            </a:ext>
          </a:extLst>
        </p:spPr>
      </p:pic>
      <p:pic>
        <p:nvPicPr>
          <p:cNvPr id="6" name="Picture 5"/>
          <p:cNvPicPr/>
          <p:nvPr/>
        </p:nvPicPr>
        <p:blipFill rotWithShape="1">
          <a:blip r:embed="rId3"/>
          <a:srcRect l="18889" t="47160" r="48889" b="11111"/>
          <a:stretch/>
        </p:blipFill>
        <p:spPr bwMode="auto">
          <a:xfrm>
            <a:off x="3395345" y="4589363"/>
            <a:ext cx="2353310" cy="2027555"/>
          </a:xfrm>
          <a:prstGeom prst="rect">
            <a:avLst/>
          </a:prstGeom>
          <a:ln>
            <a:noFill/>
          </a:ln>
          <a:extLst>
            <a:ext uri="{53640926-AAD7-44D8-BBD7-CCE9431645EC}">
              <a14:shadowObscured xmlns="" xmlns:a14="http://schemas.microsoft.com/office/drawing/2010/main"/>
            </a:ext>
          </a:extLst>
        </p:spPr>
      </p:pic>
    </p:spTree>
    <p:extLst>
      <p:ext uri="{BB962C8B-B14F-4D97-AF65-F5344CB8AC3E}">
        <p14:creationId xmlns="" xmlns:p14="http://schemas.microsoft.com/office/powerpoint/2010/main" val="35536479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solidFill>
                  <a:schemeClr val="tx1"/>
                </a:solidFill>
              </a:rPr>
              <a:t>Observations</a:t>
            </a:r>
            <a:endParaRPr lang="en-IN" dirty="0">
              <a:solidFill>
                <a:schemeClr val="tx1"/>
              </a:solidFill>
            </a:endParaRPr>
          </a:p>
        </p:txBody>
      </p:sp>
      <p:sp>
        <p:nvSpPr>
          <p:cNvPr id="2" name="Content Placeholder 1"/>
          <p:cNvSpPr>
            <a:spLocks noGrp="1"/>
          </p:cNvSpPr>
          <p:nvPr>
            <p:ph idx="1"/>
          </p:nvPr>
        </p:nvSpPr>
        <p:spPr/>
        <p:txBody>
          <a:bodyPr>
            <a:normAutofit/>
          </a:bodyPr>
          <a:lstStyle/>
          <a:p>
            <a:r>
              <a:rPr lang="en-IN" sz="1800" b="1" i="1" dirty="0">
                <a:solidFill>
                  <a:schemeClr val="tx1"/>
                </a:solidFill>
                <a:latin typeface="Times New Roman" pitchFamily="18" charset="0"/>
                <a:cs typeface="Times New Roman" pitchFamily="18" charset="0"/>
              </a:rPr>
              <a:t>Observations from the visualizations:</a:t>
            </a:r>
          </a:p>
          <a:p>
            <a:pPr lvl="0"/>
            <a:r>
              <a:rPr lang="en-IN" sz="1800" dirty="0">
                <a:solidFill>
                  <a:schemeClr val="tx1"/>
                </a:solidFill>
                <a:latin typeface="Times New Roman" pitchFamily="18" charset="0"/>
                <a:cs typeface="Times New Roman" pitchFamily="18" charset="0"/>
              </a:rPr>
              <a:t>From all the 3 plots above it is quite clear that people usually prefer saving money and tend to get attracted for higher monetary savings</a:t>
            </a:r>
          </a:p>
          <a:p>
            <a:pPr lvl="0"/>
            <a:r>
              <a:rPr lang="en-IN" sz="1800" dirty="0">
                <a:solidFill>
                  <a:schemeClr val="tx1"/>
                </a:solidFill>
                <a:latin typeface="Times New Roman" pitchFamily="18" charset="0"/>
                <a:cs typeface="Times New Roman" pitchFamily="18" charset="0"/>
              </a:rPr>
              <a:t>There are very few records of "Disagree" and "strongly disagree" in all the above features.</a:t>
            </a:r>
          </a:p>
          <a:p>
            <a:pPr lvl="0"/>
            <a:r>
              <a:rPr lang="en-IN" sz="1800" dirty="0">
                <a:solidFill>
                  <a:schemeClr val="tx1"/>
                </a:solidFill>
                <a:latin typeface="Times New Roman" pitchFamily="18" charset="0"/>
                <a:cs typeface="Times New Roman" pitchFamily="18" charset="0"/>
              </a:rPr>
              <a:t>Few people have indifferent point of view as it might be possible that a product that leads to monetary savings would demand compromise with the quality</a:t>
            </a:r>
            <a:r>
              <a:rPr lang="en-IN" sz="1800" dirty="0" smtClean="0">
                <a:solidFill>
                  <a:schemeClr val="tx1"/>
                </a:solidFill>
                <a:latin typeface="Times New Roman" pitchFamily="18" charset="0"/>
                <a:cs typeface="Times New Roman" pitchFamily="18" charset="0"/>
              </a:rPr>
              <a:t>.</a:t>
            </a:r>
            <a:endParaRPr lang="en-IN" sz="1800" dirty="0">
              <a:solidFill>
                <a:schemeClr val="tx1"/>
              </a:solidFill>
              <a:latin typeface="Times New Roman" pitchFamily="18" charset="0"/>
              <a:cs typeface="Times New Roman" pitchFamily="18" charset="0"/>
            </a:endParaRPr>
          </a:p>
          <a:p>
            <a:endParaRPr lang="en-IN" sz="1800" dirty="0">
              <a:solidFill>
                <a:schemeClr val="tx1"/>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122630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11560" y="548680"/>
            <a:ext cx="7772400" cy="1524000"/>
          </a:xfrm>
        </p:spPr>
        <p:txBody>
          <a:bodyPr>
            <a:normAutofit/>
          </a:bodyPr>
          <a:lstStyle/>
          <a:p>
            <a:r>
              <a:rPr lang="en-IN" sz="2800" b="1" dirty="0" smtClean="0">
                <a:solidFill>
                  <a:schemeClr val="tx1"/>
                </a:solidFill>
                <a:latin typeface="Times New Roman" pitchFamily="18" charset="0"/>
                <a:cs typeface="Times New Roman" pitchFamily="18" charset="0"/>
              </a:rPr>
              <a:t>Utilitarian values visualizations contd.</a:t>
            </a:r>
            <a:endParaRPr lang="en-IN" sz="2800" b="1" dirty="0">
              <a:solidFill>
                <a:schemeClr val="tx1"/>
              </a:solidFill>
              <a:latin typeface="Times New Roman" pitchFamily="18" charset="0"/>
              <a:cs typeface="Times New Roman" pitchFamily="18" charset="0"/>
            </a:endParaRPr>
          </a:p>
        </p:txBody>
      </p:sp>
      <p:sp>
        <p:nvSpPr>
          <p:cNvPr id="3" name="Text Placeholder 2"/>
          <p:cNvSpPr>
            <a:spLocks noGrp="1"/>
          </p:cNvSpPr>
          <p:nvPr>
            <p:ph type="body" idx="1"/>
          </p:nvPr>
        </p:nvSpPr>
        <p:spPr>
          <a:xfrm>
            <a:off x="1691680" y="4437112"/>
            <a:ext cx="6417734" cy="939801"/>
          </a:xfrm>
        </p:spPr>
        <p:txBody>
          <a:bodyPr>
            <a:normAutofit/>
          </a:bodyPr>
          <a:lstStyle/>
          <a:p>
            <a:r>
              <a:rPr lang="en-IN" sz="3200" b="1" dirty="0" smtClean="0">
                <a:latin typeface="Times New Roman" pitchFamily="18" charset="0"/>
                <a:cs typeface="Times New Roman" pitchFamily="18" charset="0"/>
              </a:rPr>
              <a:t>Convenience</a:t>
            </a:r>
            <a:endParaRPr lang="en-IN" sz="3200" b="1" dirty="0">
              <a:latin typeface="Times New Roman" pitchFamily="18" charset="0"/>
              <a:cs typeface="Times New Roman" pitchFamily="18" charset="0"/>
            </a:endParaRPr>
          </a:p>
        </p:txBody>
      </p:sp>
      <p:sp>
        <p:nvSpPr>
          <p:cNvPr id="2" name="TextBox 1"/>
          <p:cNvSpPr txBox="1"/>
          <p:nvPr/>
        </p:nvSpPr>
        <p:spPr>
          <a:xfrm>
            <a:off x="899592" y="1484784"/>
            <a:ext cx="5112568" cy="738664"/>
          </a:xfrm>
          <a:prstGeom prst="rect">
            <a:avLst/>
          </a:prstGeom>
          <a:noFill/>
        </p:spPr>
        <p:txBody>
          <a:bodyPr wrap="square" rtlCol="0">
            <a:spAutoFit/>
          </a:bodyPr>
          <a:lstStyle/>
          <a:p>
            <a:r>
              <a:rPr lang="en-IN" sz="2400" dirty="0" smtClean="0">
                <a:latin typeface="Times New Roman" pitchFamily="18" charset="0"/>
                <a:cs typeface="Times New Roman" pitchFamily="18" charset="0"/>
              </a:rPr>
              <a:t>Convenience</a:t>
            </a:r>
            <a:r>
              <a:rPr lang="en-IN" sz="2400" dirty="0" smtClean="0">
                <a:solidFill>
                  <a:schemeClr val="bg2">
                    <a:lumMod val="25000"/>
                  </a:schemeClr>
                </a:solidFill>
                <a:latin typeface="Times New Roman" pitchFamily="18" charset="0"/>
                <a:cs typeface="Times New Roman" pitchFamily="18" charset="0"/>
              </a:rPr>
              <a:t>:</a:t>
            </a:r>
          </a:p>
          <a:p>
            <a:endParaRPr lang="en-IN" dirty="0"/>
          </a:p>
        </p:txBody>
      </p:sp>
      <p:pic>
        <p:nvPicPr>
          <p:cNvPr id="5" name="Picture 4"/>
          <p:cNvPicPr/>
          <p:nvPr/>
        </p:nvPicPr>
        <p:blipFill rotWithShape="1">
          <a:blip r:embed="rId2"/>
          <a:srcRect t="26023" r="1658" b="29759"/>
          <a:stretch/>
        </p:blipFill>
        <p:spPr bwMode="auto">
          <a:xfrm>
            <a:off x="1259633" y="2132856"/>
            <a:ext cx="6480720" cy="2016224"/>
          </a:xfrm>
          <a:prstGeom prst="rect">
            <a:avLst/>
          </a:prstGeom>
          <a:ln>
            <a:noFill/>
          </a:ln>
          <a:extLst>
            <a:ext uri="{53640926-AAD7-44D8-BBD7-CCE9431645EC}">
              <a14:shadowObscured xmlns="" xmlns:a14="http://schemas.microsoft.com/office/drawing/2010/main"/>
            </a:ext>
          </a:extLst>
        </p:spPr>
      </p:pic>
      <p:pic>
        <p:nvPicPr>
          <p:cNvPr id="6" name="Picture 5"/>
          <p:cNvPicPr/>
          <p:nvPr/>
        </p:nvPicPr>
        <p:blipFill rotWithShape="1">
          <a:blip r:embed="rId3" cstate="print"/>
          <a:srcRect l="892" t="16555" r="2041" b="33105"/>
          <a:stretch/>
        </p:blipFill>
        <p:spPr bwMode="auto">
          <a:xfrm>
            <a:off x="1259633" y="4149080"/>
            <a:ext cx="6480719" cy="2016224"/>
          </a:xfrm>
          <a:prstGeom prst="rect">
            <a:avLst/>
          </a:prstGeom>
          <a:ln>
            <a:noFill/>
          </a:ln>
          <a:extLst>
            <a:ext uri="{53640926-AAD7-44D8-BBD7-CCE9431645EC}">
              <a14:shadowObscured xmlns="" xmlns:a14="http://schemas.microsoft.com/office/drawing/2010/main"/>
            </a:ext>
          </a:extLst>
        </p:spPr>
      </p:pic>
    </p:spTree>
    <p:extLst>
      <p:ext uri="{BB962C8B-B14F-4D97-AF65-F5344CB8AC3E}">
        <p14:creationId xmlns="" xmlns:p14="http://schemas.microsoft.com/office/powerpoint/2010/main" val="26511879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31640" y="404664"/>
            <a:ext cx="6417734" cy="651769"/>
          </a:xfrm>
        </p:spPr>
        <p:txBody>
          <a:bodyPr/>
          <a:lstStyle/>
          <a:p>
            <a:r>
              <a:rPr lang="en-IN" sz="3200" dirty="0" smtClean="0">
                <a:solidFill>
                  <a:schemeClr val="tx1"/>
                </a:solidFill>
                <a:latin typeface="Times New Roman" pitchFamily="18" charset="0"/>
                <a:cs typeface="Times New Roman" pitchFamily="18" charset="0"/>
              </a:rPr>
              <a:t>Observations</a:t>
            </a:r>
            <a:endParaRPr lang="en-IN" dirty="0">
              <a:solidFill>
                <a:schemeClr val="tx1"/>
              </a:solidFill>
              <a:latin typeface="Times New Roman" pitchFamily="18" charset="0"/>
              <a:cs typeface="Times New Roman" pitchFamily="18" charset="0"/>
            </a:endParaRPr>
          </a:p>
        </p:txBody>
      </p:sp>
      <p:sp>
        <p:nvSpPr>
          <p:cNvPr id="4" name="TextBox 3"/>
          <p:cNvSpPr txBox="1"/>
          <p:nvPr/>
        </p:nvSpPr>
        <p:spPr>
          <a:xfrm>
            <a:off x="761018" y="1052736"/>
            <a:ext cx="7920880" cy="5909310"/>
          </a:xfrm>
          <a:prstGeom prst="rect">
            <a:avLst/>
          </a:prstGeom>
          <a:noFill/>
        </p:spPr>
        <p:txBody>
          <a:bodyPr wrap="square" rtlCol="0">
            <a:spAutoFit/>
          </a:bodyPr>
          <a:lstStyle/>
          <a:p>
            <a:pPr marL="285750" lvl="0" indent="-285750">
              <a:buFont typeface="Arial" pitchFamily="34" charset="0"/>
              <a:buChar char="•"/>
            </a:pPr>
            <a:r>
              <a:rPr lang="en-IN" dirty="0">
                <a:latin typeface="Times New Roman" pitchFamily="18" charset="0"/>
                <a:cs typeface="Times New Roman" pitchFamily="18" charset="0"/>
              </a:rPr>
              <a:t>Frome the plot </a:t>
            </a:r>
            <a:r>
              <a:rPr lang="en-IN" dirty="0" smtClean="0">
                <a:latin typeface="Times New Roman" pitchFamily="18" charset="0"/>
                <a:cs typeface="Times New Roman" pitchFamily="18" charset="0"/>
              </a:rPr>
              <a:t>it </a:t>
            </a:r>
            <a:r>
              <a:rPr lang="en-IN" dirty="0">
                <a:latin typeface="Times New Roman" pitchFamily="18" charset="0"/>
                <a:cs typeface="Times New Roman" pitchFamily="18" charset="0"/>
              </a:rPr>
              <a:t>is visible that the majority share belongs to "agree" and "strongly agree”. This states that people strongly believe in e-retail websites to be </a:t>
            </a:r>
            <a:r>
              <a:rPr lang="en-IN" dirty="0" smtClean="0">
                <a:latin typeface="Times New Roman" pitchFamily="18" charset="0"/>
                <a:cs typeface="Times New Roman" pitchFamily="18" charset="0"/>
              </a:rPr>
              <a:t>convenient.</a:t>
            </a:r>
          </a:p>
          <a:p>
            <a:pPr marL="285750" lvl="0" indent="-285750">
              <a:buFont typeface="Arial" pitchFamily="34" charset="0"/>
              <a:buChar char="•"/>
            </a:pPr>
            <a:r>
              <a:rPr lang="en-IN" dirty="0" smtClean="0">
                <a:latin typeface="Times New Roman" pitchFamily="18" charset="0"/>
                <a:cs typeface="Times New Roman" pitchFamily="18" charset="0"/>
              </a:rPr>
              <a:t>Various </a:t>
            </a:r>
            <a:r>
              <a:rPr lang="en-IN" dirty="0">
                <a:latin typeface="Times New Roman" pitchFamily="18" charset="0"/>
                <a:cs typeface="Times New Roman" pitchFamily="18" charset="0"/>
              </a:rPr>
              <a:t>factors that led to convenience were Easy to read and understand content, Ease of navigation in website’, User friendly Interface, Responsiveness/availability of communication channels, Convenience/flexibility, Return and replacement policy and Convenience of </a:t>
            </a:r>
            <a:r>
              <a:rPr lang="en-IN" dirty="0" smtClean="0">
                <a:latin typeface="Times New Roman" pitchFamily="18" charset="0"/>
                <a:cs typeface="Times New Roman" pitchFamily="18" charset="0"/>
              </a:rPr>
              <a:t>patronizing.</a:t>
            </a:r>
          </a:p>
          <a:p>
            <a:pPr marL="285750" lvl="0" indent="-285750">
              <a:buFont typeface="Arial" pitchFamily="34" charset="0"/>
              <a:buChar char="•"/>
            </a:pPr>
            <a:r>
              <a:rPr lang="en-IN" dirty="0" smtClean="0">
                <a:latin typeface="Times New Roman" pitchFamily="18" charset="0"/>
                <a:cs typeface="Times New Roman" pitchFamily="18" charset="0"/>
              </a:rPr>
              <a:t>The </a:t>
            </a:r>
            <a:r>
              <a:rPr lang="en-IN" dirty="0">
                <a:latin typeface="Times New Roman" pitchFamily="18" charset="0"/>
                <a:cs typeface="Times New Roman" pitchFamily="18" charset="0"/>
              </a:rPr>
              <a:t>content should be easily understood and read in order to avoid </a:t>
            </a:r>
            <a:r>
              <a:rPr lang="en-IN" dirty="0" smtClean="0">
                <a:latin typeface="Times New Roman" pitchFamily="18" charset="0"/>
                <a:cs typeface="Times New Roman" pitchFamily="18" charset="0"/>
              </a:rPr>
              <a:t>confusion</a:t>
            </a:r>
          </a:p>
          <a:p>
            <a:pPr marL="285750" lvl="0" indent="-285750">
              <a:buFont typeface="Arial" pitchFamily="34" charset="0"/>
              <a:buChar char="•"/>
            </a:pPr>
            <a:r>
              <a:rPr lang="en-IN" dirty="0" smtClean="0">
                <a:latin typeface="Times New Roman" pitchFamily="18" charset="0"/>
                <a:cs typeface="Times New Roman" pitchFamily="18" charset="0"/>
              </a:rPr>
              <a:t>User-friendly </a:t>
            </a:r>
            <a:r>
              <a:rPr lang="en-IN" dirty="0">
                <a:latin typeface="Times New Roman" pitchFamily="18" charset="0"/>
                <a:cs typeface="Times New Roman" pitchFamily="18" charset="0"/>
              </a:rPr>
              <a:t>interface ensures that the person accessing website feels it easy to understand and use the </a:t>
            </a:r>
            <a:r>
              <a:rPr lang="en-IN" dirty="0" smtClean="0">
                <a:latin typeface="Times New Roman" pitchFamily="18" charset="0"/>
                <a:cs typeface="Times New Roman" pitchFamily="18" charset="0"/>
              </a:rPr>
              <a:t>application/interface</a:t>
            </a:r>
          </a:p>
          <a:p>
            <a:pPr marL="285750" lvl="0" indent="-285750">
              <a:buFont typeface="Arial" pitchFamily="34" charset="0"/>
              <a:buChar char="•"/>
            </a:pPr>
            <a:r>
              <a:rPr lang="en-IN" dirty="0" smtClean="0">
                <a:latin typeface="Times New Roman" pitchFamily="18" charset="0"/>
                <a:cs typeface="Times New Roman" pitchFamily="18" charset="0"/>
              </a:rPr>
              <a:t>Ease </a:t>
            </a:r>
            <a:r>
              <a:rPr lang="en-IN" dirty="0">
                <a:latin typeface="Times New Roman" pitchFamily="18" charset="0"/>
                <a:cs typeface="Times New Roman" pitchFamily="18" charset="0"/>
              </a:rPr>
              <a:t>in navigating the web pages and flexibility increases the overall user- </a:t>
            </a:r>
            <a:r>
              <a:rPr lang="en-IN" dirty="0" smtClean="0">
                <a:latin typeface="Times New Roman" pitchFamily="18" charset="0"/>
                <a:cs typeface="Times New Roman" pitchFamily="18" charset="0"/>
              </a:rPr>
              <a:t>interface.</a:t>
            </a:r>
          </a:p>
          <a:p>
            <a:pPr marL="285750" lvl="0" indent="-285750">
              <a:buFont typeface="Arial" pitchFamily="34" charset="0"/>
              <a:buChar char="•"/>
            </a:pPr>
            <a:r>
              <a:rPr lang="en-IN" dirty="0" smtClean="0">
                <a:latin typeface="Times New Roman" pitchFamily="18" charset="0"/>
                <a:cs typeface="Times New Roman" pitchFamily="18" charset="0"/>
              </a:rPr>
              <a:t>Web </a:t>
            </a:r>
            <a:r>
              <a:rPr lang="en-IN" dirty="0">
                <a:latin typeface="Times New Roman" pitchFamily="18" charset="0"/>
                <a:cs typeface="Times New Roman" pitchFamily="18" charset="0"/>
              </a:rPr>
              <a:t>site information convenience is an important factor to attract customers and make a connection between them and company’s product or </a:t>
            </a:r>
            <a:r>
              <a:rPr lang="en-IN" dirty="0" smtClean="0">
                <a:latin typeface="Times New Roman" pitchFamily="18" charset="0"/>
                <a:cs typeface="Times New Roman" pitchFamily="18" charset="0"/>
              </a:rPr>
              <a:t>services</a:t>
            </a:r>
          </a:p>
          <a:p>
            <a:pPr marL="285750" lvl="0" indent="-285750">
              <a:buFont typeface="Arial" pitchFamily="34" charset="0"/>
              <a:buChar char="•"/>
            </a:pPr>
            <a:r>
              <a:rPr lang="en-IN" dirty="0" smtClean="0">
                <a:latin typeface="Times New Roman" pitchFamily="18" charset="0"/>
                <a:cs typeface="Times New Roman" pitchFamily="18" charset="0"/>
              </a:rPr>
              <a:t>Thus </a:t>
            </a:r>
            <a:r>
              <a:rPr lang="en-IN" dirty="0">
                <a:latin typeface="Times New Roman" pitchFamily="18" charset="0"/>
                <a:cs typeface="Times New Roman" pitchFamily="18" charset="0"/>
              </a:rPr>
              <a:t>amazon and flip kart were considered more convenient in terms of ease of use, presence of online </a:t>
            </a:r>
            <a:r>
              <a:rPr lang="en-IN" dirty="0" smtClean="0">
                <a:latin typeface="Times New Roman" pitchFamily="18" charset="0"/>
                <a:cs typeface="Times New Roman" pitchFamily="18" charset="0"/>
              </a:rPr>
              <a:t>assistance.</a:t>
            </a:r>
          </a:p>
          <a:p>
            <a:pPr marL="285750" lvl="0" indent="-285750">
              <a:buFont typeface="Arial" pitchFamily="34" charset="0"/>
              <a:buChar char="•"/>
            </a:pPr>
            <a:r>
              <a:rPr lang="en-IN" dirty="0" smtClean="0">
                <a:latin typeface="Times New Roman" pitchFamily="18" charset="0"/>
                <a:cs typeface="Times New Roman" pitchFamily="18" charset="0"/>
              </a:rPr>
              <a:t>There </a:t>
            </a:r>
            <a:r>
              <a:rPr lang="en-IN" dirty="0">
                <a:latin typeface="Times New Roman" pitchFamily="18" charset="0"/>
                <a:cs typeface="Times New Roman" pitchFamily="18" charset="0"/>
              </a:rPr>
              <a:t>were frequent disruptions while moving from one page to another in amazon and </a:t>
            </a:r>
            <a:r>
              <a:rPr lang="en-IN" dirty="0" smtClean="0">
                <a:latin typeface="Times New Roman" pitchFamily="18" charset="0"/>
                <a:cs typeface="Times New Roman" pitchFamily="18" charset="0"/>
              </a:rPr>
              <a:t>myntra.</a:t>
            </a:r>
          </a:p>
          <a:p>
            <a:pPr marL="285750" lvl="0" indent="-285750">
              <a:buFont typeface="Arial" pitchFamily="34" charset="0"/>
              <a:buChar char="•"/>
            </a:pPr>
            <a:r>
              <a:rPr lang="en-IN" dirty="0" smtClean="0">
                <a:latin typeface="Times New Roman" pitchFamily="18" charset="0"/>
                <a:cs typeface="Times New Roman" pitchFamily="18" charset="0"/>
              </a:rPr>
              <a:t>Amazon </a:t>
            </a:r>
            <a:r>
              <a:rPr lang="en-IN" dirty="0">
                <a:latin typeface="Times New Roman" pitchFamily="18" charset="0"/>
                <a:cs typeface="Times New Roman" pitchFamily="18" charset="0"/>
              </a:rPr>
              <a:t>provided great online assistance from various </a:t>
            </a:r>
            <a:r>
              <a:rPr lang="en-IN" dirty="0" smtClean="0">
                <a:latin typeface="Times New Roman" pitchFamily="18" charset="0"/>
                <a:cs typeface="Times New Roman" pitchFamily="18" charset="0"/>
              </a:rPr>
              <a:t>channels.</a:t>
            </a:r>
          </a:p>
          <a:p>
            <a:pPr marL="285750" lvl="0" indent="-285750">
              <a:buFont typeface="Arial" pitchFamily="34" charset="0"/>
              <a:buChar char="•"/>
            </a:pPr>
            <a:r>
              <a:rPr lang="en-IN" dirty="0" smtClean="0">
                <a:latin typeface="Times New Roman" pitchFamily="18" charset="0"/>
                <a:cs typeface="Times New Roman" pitchFamily="18" charset="0"/>
              </a:rPr>
              <a:t>Paytm </a:t>
            </a:r>
            <a:r>
              <a:rPr lang="en-IN" dirty="0">
                <a:latin typeface="Times New Roman" pitchFamily="18" charset="0"/>
                <a:cs typeface="Times New Roman" pitchFamily="18" charset="0"/>
              </a:rPr>
              <a:t>has shown smooth transaction while moving between pages.</a:t>
            </a:r>
          </a:p>
          <a:p>
            <a:endParaRPr lang="en-IN" dirty="0">
              <a:latin typeface="Times New Roman" pitchFamily="18" charset="0"/>
              <a:cs typeface="Times New Roman" pitchFamily="18" charset="0"/>
            </a:endParaRPr>
          </a:p>
        </p:txBody>
      </p:sp>
    </p:spTree>
    <p:extLst>
      <p:ext uri="{BB962C8B-B14F-4D97-AF65-F5344CB8AC3E}">
        <p14:creationId xmlns="" xmlns:p14="http://schemas.microsoft.com/office/powerpoint/2010/main" val="32310788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63133" y="404664"/>
            <a:ext cx="6417734" cy="939801"/>
          </a:xfrm>
        </p:spPr>
        <p:txBody>
          <a:bodyPr>
            <a:normAutofit fontScale="92500"/>
          </a:bodyPr>
          <a:lstStyle/>
          <a:p>
            <a:r>
              <a:rPr lang="en-IN" sz="3200" b="1" dirty="0">
                <a:solidFill>
                  <a:schemeClr val="tx1"/>
                </a:solidFill>
                <a:latin typeface="Times New Roman" pitchFamily="18" charset="0"/>
                <a:cs typeface="Times New Roman" pitchFamily="18" charset="0"/>
              </a:rPr>
              <a:t>Utilitarian values visualizations contd.</a:t>
            </a:r>
            <a:endParaRPr lang="en-IN" sz="3200" dirty="0">
              <a:solidFill>
                <a:schemeClr val="tx1"/>
              </a:solidFill>
              <a:latin typeface="Times New Roman" pitchFamily="18" charset="0"/>
              <a:cs typeface="Times New Roman" pitchFamily="18" charset="0"/>
            </a:endParaRPr>
          </a:p>
        </p:txBody>
      </p:sp>
      <p:pic>
        <p:nvPicPr>
          <p:cNvPr id="4" name="Picture 3"/>
          <p:cNvPicPr/>
          <p:nvPr/>
        </p:nvPicPr>
        <p:blipFill rotWithShape="1">
          <a:blip r:embed="rId2"/>
          <a:srcRect l="5139" t="22221" r="21111" b="4198"/>
          <a:stretch/>
        </p:blipFill>
        <p:spPr bwMode="auto">
          <a:xfrm>
            <a:off x="899592" y="2025650"/>
            <a:ext cx="7344816" cy="4139654"/>
          </a:xfrm>
          <a:prstGeom prst="rect">
            <a:avLst/>
          </a:prstGeom>
          <a:ln>
            <a:noFill/>
          </a:ln>
          <a:extLst>
            <a:ext uri="{53640926-AAD7-44D8-BBD7-CCE9431645EC}">
              <a14:shadowObscured xmlns="" xmlns:a14="http://schemas.microsoft.com/office/drawing/2010/main"/>
            </a:ext>
          </a:extLst>
        </p:spPr>
      </p:pic>
    </p:spTree>
    <p:extLst>
      <p:ext uri="{BB962C8B-B14F-4D97-AF65-F5344CB8AC3E}">
        <p14:creationId xmlns="" xmlns:p14="http://schemas.microsoft.com/office/powerpoint/2010/main" val="24013163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31640" y="332657"/>
            <a:ext cx="6417734" cy="576064"/>
          </a:xfrm>
        </p:spPr>
        <p:txBody>
          <a:bodyPr>
            <a:normAutofit lnSpcReduction="10000"/>
          </a:bodyPr>
          <a:lstStyle/>
          <a:p>
            <a:r>
              <a:rPr lang="en-IN" sz="3200" dirty="0" smtClean="0">
                <a:solidFill>
                  <a:schemeClr val="tx1"/>
                </a:solidFill>
                <a:latin typeface="Times New Roman" pitchFamily="18" charset="0"/>
                <a:cs typeface="Times New Roman" pitchFamily="18" charset="0"/>
              </a:rPr>
              <a:t>Observations</a:t>
            </a:r>
            <a:endParaRPr lang="en-IN" sz="3200" dirty="0">
              <a:solidFill>
                <a:schemeClr val="tx1"/>
              </a:solidFill>
              <a:latin typeface="Times New Roman" pitchFamily="18" charset="0"/>
              <a:cs typeface="Times New Roman" pitchFamily="18" charset="0"/>
            </a:endParaRPr>
          </a:p>
        </p:txBody>
      </p:sp>
      <p:sp>
        <p:nvSpPr>
          <p:cNvPr id="4" name="TextBox 3"/>
          <p:cNvSpPr txBox="1"/>
          <p:nvPr/>
        </p:nvSpPr>
        <p:spPr>
          <a:xfrm>
            <a:off x="818318" y="980728"/>
            <a:ext cx="7776864" cy="5632311"/>
          </a:xfrm>
          <a:prstGeom prst="rect">
            <a:avLst/>
          </a:prstGeom>
          <a:noFill/>
        </p:spPr>
        <p:txBody>
          <a:bodyPr wrap="square" rtlCol="0">
            <a:spAutoFit/>
          </a:bodyPr>
          <a:lstStyle/>
          <a:p>
            <a:r>
              <a:rPr lang="en-IN" b="1" i="1" dirty="0">
                <a:latin typeface="Times New Roman" pitchFamily="18" charset="0"/>
                <a:cs typeface="Times New Roman" pitchFamily="18" charset="0"/>
              </a:rPr>
              <a:t>Observation for loading time:</a:t>
            </a:r>
          </a:p>
          <a:p>
            <a:pPr lvl="0"/>
            <a:r>
              <a:rPr lang="en-IN" dirty="0">
                <a:latin typeface="Times New Roman" pitchFamily="18" charset="0"/>
                <a:cs typeface="Times New Roman" pitchFamily="18" charset="0"/>
              </a:rPr>
              <a:t>Therefore we can conclude that the Fast loading website/application was amazon.in followed by flipkart</a:t>
            </a:r>
          </a:p>
          <a:p>
            <a:pPr lvl="0"/>
            <a:r>
              <a:rPr lang="en-IN" dirty="0">
                <a:latin typeface="Times New Roman" pitchFamily="18" charset="0"/>
                <a:cs typeface="Times New Roman" pitchFamily="18" charset="0"/>
              </a:rPr>
              <a:t>Myntra has the lowest votes in terms of loading speed</a:t>
            </a:r>
          </a:p>
          <a:p>
            <a:r>
              <a:rPr lang="en-IN" dirty="0">
                <a:latin typeface="Times New Roman" pitchFamily="18" charset="0"/>
                <a:cs typeface="Times New Roman" pitchFamily="18" charset="0"/>
              </a:rPr>
              <a:t> </a:t>
            </a:r>
          </a:p>
          <a:p>
            <a:r>
              <a:rPr lang="en-IN" b="1" i="1" dirty="0">
                <a:latin typeface="Times New Roman" pitchFamily="18" charset="0"/>
                <a:cs typeface="Times New Roman" pitchFamily="18" charset="0"/>
              </a:rPr>
              <a:t>Observation for quickness to complete purchase order:</a:t>
            </a:r>
          </a:p>
          <a:p>
            <a:pPr lvl="0"/>
            <a:r>
              <a:rPr lang="en-IN" dirty="0">
                <a:latin typeface="Times New Roman" pitchFamily="18" charset="0"/>
                <a:cs typeface="Times New Roman" pitchFamily="18" charset="0"/>
              </a:rPr>
              <a:t>From the plot it is clearly visible that the amazon websites showed quickness to complete the purchase order the most.</a:t>
            </a:r>
          </a:p>
          <a:p>
            <a:pPr lvl="0"/>
            <a:r>
              <a:rPr lang="en-IN" dirty="0">
                <a:latin typeface="Times New Roman" pitchFamily="18" charset="0"/>
                <a:cs typeface="Times New Roman" pitchFamily="18" charset="0"/>
              </a:rPr>
              <a:t>snapdeal was the one which got least votes for quickness to complete the purchase order</a:t>
            </a:r>
          </a:p>
          <a:p>
            <a:r>
              <a:rPr lang="en-IN" dirty="0">
                <a:latin typeface="Times New Roman" pitchFamily="18" charset="0"/>
                <a:cs typeface="Times New Roman" pitchFamily="18" charset="0"/>
              </a:rPr>
              <a:t> </a:t>
            </a:r>
          </a:p>
          <a:p>
            <a:r>
              <a:rPr lang="en-IN" b="1" i="1" dirty="0">
                <a:latin typeface="Times New Roman" pitchFamily="18" charset="0"/>
                <a:cs typeface="Times New Roman" pitchFamily="18" charset="0"/>
              </a:rPr>
              <a:t>Observation for speed of delivery:</a:t>
            </a:r>
          </a:p>
          <a:p>
            <a:pPr lvl="0"/>
            <a:r>
              <a:rPr lang="en-IN" dirty="0">
                <a:latin typeface="Times New Roman" pitchFamily="18" charset="0"/>
                <a:cs typeface="Times New Roman" pitchFamily="18" charset="0"/>
              </a:rPr>
              <a:t>people preferred amazon as the one providing speedy delivery</a:t>
            </a:r>
          </a:p>
          <a:p>
            <a:pPr lvl="0"/>
            <a:r>
              <a:rPr lang="en-IN" dirty="0">
                <a:latin typeface="Times New Roman" pitchFamily="18" charset="0"/>
                <a:cs typeface="Times New Roman" pitchFamily="18" charset="0"/>
              </a:rPr>
              <a:t>Flipkart too had many records in terms of speedy delivery</a:t>
            </a:r>
          </a:p>
          <a:p>
            <a:pPr lvl="0"/>
            <a:r>
              <a:rPr lang="en-IN" dirty="0">
                <a:latin typeface="Times New Roman" pitchFamily="18" charset="0"/>
                <a:cs typeface="Times New Roman" pitchFamily="18" charset="0"/>
              </a:rPr>
              <a:t>Myntra can be seen as the slowest one</a:t>
            </a:r>
          </a:p>
          <a:p>
            <a:r>
              <a:rPr lang="en-IN" dirty="0">
                <a:latin typeface="Times New Roman" pitchFamily="18" charset="0"/>
                <a:cs typeface="Times New Roman" pitchFamily="18" charset="0"/>
              </a:rPr>
              <a:t> </a:t>
            </a:r>
          </a:p>
          <a:p>
            <a:r>
              <a:rPr lang="en-IN" b="1" i="1" dirty="0">
                <a:latin typeface="Times New Roman" pitchFamily="18" charset="0"/>
                <a:cs typeface="Times New Roman" pitchFamily="18" charset="0"/>
              </a:rPr>
              <a:t>Observation for Longer delivery period:</a:t>
            </a:r>
          </a:p>
          <a:p>
            <a:pPr lvl="0"/>
            <a:r>
              <a:rPr lang="en-IN" dirty="0">
                <a:latin typeface="Times New Roman" pitchFamily="18" charset="0"/>
                <a:cs typeface="Times New Roman" pitchFamily="18" charset="0"/>
              </a:rPr>
              <a:t>The fastest delivery was made by Myntra followed by amazon and flipkart</a:t>
            </a:r>
          </a:p>
          <a:p>
            <a:pPr lvl="0"/>
            <a:r>
              <a:rPr lang="en-IN" dirty="0">
                <a:latin typeface="Times New Roman" pitchFamily="18" charset="0"/>
                <a:cs typeface="Times New Roman" pitchFamily="18" charset="0"/>
              </a:rPr>
              <a:t>Paytm and snapdeal took longer time in delivering the purchase orders to customers.</a:t>
            </a:r>
          </a:p>
        </p:txBody>
      </p:sp>
    </p:spTree>
    <p:extLst>
      <p:ext uri="{BB962C8B-B14F-4D97-AF65-F5344CB8AC3E}">
        <p14:creationId xmlns="" xmlns:p14="http://schemas.microsoft.com/office/powerpoint/2010/main" val="2682976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714717"/>
            <a:ext cx="3384376" cy="1524000"/>
          </a:xfrm>
        </p:spPr>
        <p:txBody>
          <a:bodyPr>
            <a:normAutofit/>
          </a:bodyPr>
          <a:lstStyle/>
          <a:p>
            <a:r>
              <a:rPr lang="en-IN" sz="2400" dirty="0" smtClean="0">
                <a:solidFill>
                  <a:schemeClr val="tx1"/>
                </a:solidFill>
              </a:rPr>
              <a:t>Product information</a:t>
            </a:r>
            <a:br>
              <a:rPr lang="en-IN" sz="2400" dirty="0" smtClean="0">
                <a:solidFill>
                  <a:schemeClr val="tx1"/>
                </a:solidFill>
              </a:rPr>
            </a:br>
            <a:endParaRPr lang="en-IN" sz="2400" dirty="0">
              <a:solidFill>
                <a:schemeClr val="tx1"/>
              </a:solidFill>
            </a:endParaRPr>
          </a:p>
        </p:txBody>
      </p:sp>
      <p:sp>
        <p:nvSpPr>
          <p:cNvPr id="3" name="Text Placeholder 2"/>
          <p:cNvSpPr>
            <a:spLocks noGrp="1"/>
          </p:cNvSpPr>
          <p:nvPr>
            <p:ph type="body" idx="1"/>
          </p:nvPr>
        </p:nvSpPr>
        <p:spPr>
          <a:xfrm>
            <a:off x="1331640" y="692696"/>
            <a:ext cx="6417734" cy="939801"/>
          </a:xfrm>
        </p:spPr>
        <p:txBody>
          <a:bodyPr>
            <a:noAutofit/>
          </a:bodyPr>
          <a:lstStyle/>
          <a:p>
            <a:r>
              <a:rPr lang="en-IN" sz="3200" b="1" dirty="0">
                <a:solidFill>
                  <a:schemeClr val="tx1"/>
                </a:solidFill>
                <a:latin typeface="Times New Roman" pitchFamily="18" charset="0"/>
                <a:cs typeface="Times New Roman" pitchFamily="18" charset="0"/>
              </a:rPr>
              <a:t>Utilitarian values visualizations contd.</a:t>
            </a:r>
            <a:endParaRPr lang="en-IN" sz="3200" dirty="0">
              <a:solidFill>
                <a:schemeClr val="tx1"/>
              </a:solidFill>
            </a:endParaRPr>
          </a:p>
        </p:txBody>
      </p:sp>
      <p:pic>
        <p:nvPicPr>
          <p:cNvPr id="4" name="Picture 3"/>
          <p:cNvPicPr/>
          <p:nvPr/>
        </p:nvPicPr>
        <p:blipFill rotWithShape="1">
          <a:blip r:embed="rId2"/>
          <a:srcRect l="5140" t="10618" r="2361" b="4444"/>
          <a:stretch/>
        </p:blipFill>
        <p:spPr bwMode="auto">
          <a:xfrm>
            <a:off x="971600" y="2348880"/>
            <a:ext cx="7560840" cy="4176464"/>
          </a:xfrm>
          <a:prstGeom prst="rect">
            <a:avLst/>
          </a:prstGeom>
          <a:ln>
            <a:noFill/>
          </a:ln>
          <a:extLst>
            <a:ext uri="{53640926-AAD7-44D8-BBD7-CCE9431645EC}">
              <a14:shadowObscured xmlns="" xmlns:a14="http://schemas.microsoft.com/office/drawing/2010/main"/>
            </a:ext>
          </a:extLst>
        </p:spPr>
      </p:pic>
    </p:spTree>
    <p:extLst>
      <p:ext uri="{BB962C8B-B14F-4D97-AF65-F5344CB8AC3E}">
        <p14:creationId xmlns="" xmlns:p14="http://schemas.microsoft.com/office/powerpoint/2010/main" val="3146383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63688" y="620688"/>
            <a:ext cx="5324813" cy="773750"/>
          </a:xfrm>
        </p:spPr>
        <p:txBody>
          <a:bodyPr/>
          <a:lstStyle/>
          <a:p>
            <a:pPr algn="ctr"/>
            <a:r>
              <a:rPr lang="en-IN" b="1" dirty="0" smtClean="0">
                <a:solidFill>
                  <a:schemeClr val="tx1"/>
                </a:solidFill>
                <a:latin typeface="Times New Roman" pitchFamily="18" charset="0"/>
                <a:cs typeface="Times New Roman" pitchFamily="18" charset="0"/>
              </a:rPr>
              <a:t>Brief Introduction</a:t>
            </a:r>
            <a:endParaRPr lang="en-IN" b="1" dirty="0">
              <a:solidFill>
                <a:schemeClr val="tx1"/>
              </a:solidFill>
              <a:latin typeface="Times New Roman" pitchFamily="18" charset="0"/>
              <a:cs typeface="Times New Roman" pitchFamily="18" charset="0"/>
            </a:endParaRPr>
          </a:p>
        </p:txBody>
      </p:sp>
      <p:sp>
        <p:nvSpPr>
          <p:cNvPr id="2" name="Content Placeholder 1"/>
          <p:cNvSpPr>
            <a:spLocks noGrp="1"/>
          </p:cNvSpPr>
          <p:nvPr>
            <p:ph type="body" sz="half" idx="2"/>
          </p:nvPr>
        </p:nvSpPr>
        <p:spPr>
          <a:xfrm>
            <a:off x="647564" y="1880826"/>
            <a:ext cx="7848872" cy="3420381"/>
          </a:xfrm>
        </p:spPr>
        <p:txBody>
          <a:bodyPr>
            <a:normAutofit lnSpcReduction="10000"/>
          </a:bodyPr>
          <a:lstStyle/>
          <a:p>
            <a:r>
              <a:rPr lang="en-IN" sz="1800" b="1" dirty="0">
                <a:solidFill>
                  <a:schemeClr val="tx1"/>
                </a:solidFill>
                <a:latin typeface="Times New Roman" pitchFamily="18" charset="0"/>
                <a:cs typeface="Times New Roman" pitchFamily="18" charset="0"/>
              </a:rPr>
              <a:t>Customer acquisition </a:t>
            </a:r>
            <a:r>
              <a:rPr lang="en-IN" sz="1800" dirty="0">
                <a:solidFill>
                  <a:schemeClr val="tx1"/>
                </a:solidFill>
                <a:latin typeface="Times New Roman" pitchFamily="18" charset="0"/>
                <a:cs typeface="Times New Roman" pitchFamily="18" charset="0"/>
              </a:rPr>
              <a:t>is the process of finding and persuading prospective customers to buy from your </a:t>
            </a:r>
            <a:r>
              <a:rPr lang="en-IN" sz="1800" dirty="0" smtClean="0">
                <a:solidFill>
                  <a:schemeClr val="tx1"/>
                </a:solidFill>
                <a:latin typeface="Times New Roman" pitchFamily="18" charset="0"/>
                <a:cs typeface="Times New Roman" pitchFamily="18" charset="0"/>
              </a:rPr>
              <a:t>business.</a:t>
            </a:r>
          </a:p>
          <a:p>
            <a:endParaRPr lang="en-IN" sz="1800" dirty="0" smtClean="0">
              <a:solidFill>
                <a:schemeClr val="tx1"/>
              </a:solidFill>
              <a:latin typeface="Times New Roman" pitchFamily="18" charset="0"/>
              <a:cs typeface="Times New Roman" pitchFamily="18" charset="0"/>
            </a:endParaRPr>
          </a:p>
          <a:p>
            <a:endParaRPr lang="en-IN" sz="1800" dirty="0" smtClean="0">
              <a:solidFill>
                <a:schemeClr val="tx1"/>
              </a:solidFill>
              <a:latin typeface="Times New Roman" pitchFamily="18" charset="0"/>
              <a:cs typeface="Times New Roman" pitchFamily="18" charset="0"/>
            </a:endParaRPr>
          </a:p>
          <a:p>
            <a:pPr marL="0" indent="0">
              <a:buNone/>
            </a:pPr>
            <a:endParaRPr lang="en-IN" sz="1800" dirty="0" smtClean="0">
              <a:solidFill>
                <a:schemeClr val="tx1"/>
              </a:solidFill>
              <a:latin typeface="Times New Roman" pitchFamily="18" charset="0"/>
              <a:cs typeface="Times New Roman" pitchFamily="18" charset="0"/>
            </a:endParaRPr>
          </a:p>
          <a:p>
            <a:pPr marL="0" indent="0">
              <a:buNone/>
            </a:pPr>
            <a:endParaRPr lang="en-IN" dirty="0">
              <a:solidFill>
                <a:schemeClr val="tx1"/>
              </a:solidFill>
              <a:latin typeface="Times New Roman" pitchFamily="18" charset="0"/>
              <a:cs typeface="Times New Roman" pitchFamily="18" charset="0"/>
            </a:endParaRPr>
          </a:p>
          <a:p>
            <a:pPr marL="0" indent="0">
              <a:buNone/>
            </a:pPr>
            <a:endParaRPr lang="en-IN" sz="1800" dirty="0" smtClean="0">
              <a:solidFill>
                <a:schemeClr val="tx1"/>
              </a:solidFill>
              <a:latin typeface="Times New Roman" pitchFamily="18" charset="0"/>
              <a:cs typeface="Times New Roman" pitchFamily="18" charset="0"/>
            </a:endParaRPr>
          </a:p>
          <a:p>
            <a:pPr marL="0" indent="0">
              <a:buNone/>
            </a:pPr>
            <a:endParaRPr lang="en-IN" dirty="0">
              <a:solidFill>
                <a:schemeClr val="tx1"/>
              </a:solidFill>
              <a:latin typeface="Times New Roman" pitchFamily="18" charset="0"/>
              <a:cs typeface="Times New Roman" pitchFamily="18" charset="0"/>
            </a:endParaRPr>
          </a:p>
          <a:p>
            <a:pPr marL="0" indent="0">
              <a:buNone/>
            </a:pPr>
            <a:endParaRPr lang="en-IN" sz="1800" dirty="0" smtClean="0">
              <a:solidFill>
                <a:schemeClr val="tx1"/>
              </a:solidFill>
              <a:latin typeface="Times New Roman" pitchFamily="18" charset="0"/>
              <a:cs typeface="Times New Roman" pitchFamily="18" charset="0"/>
            </a:endParaRPr>
          </a:p>
          <a:p>
            <a:r>
              <a:rPr lang="en-IN" sz="1800" b="1" dirty="0" smtClean="0">
                <a:solidFill>
                  <a:schemeClr val="tx1"/>
                </a:solidFill>
                <a:latin typeface="Times New Roman" pitchFamily="18" charset="0"/>
                <a:cs typeface="Times New Roman" pitchFamily="18" charset="0"/>
              </a:rPr>
              <a:t>Customer </a:t>
            </a:r>
            <a:r>
              <a:rPr lang="en-IN" sz="1800" b="1" dirty="0">
                <a:solidFill>
                  <a:schemeClr val="tx1"/>
                </a:solidFill>
                <a:latin typeface="Times New Roman" pitchFamily="18" charset="0"/>
                <a:cs typeface="Times New Roman" pitchFamily="18" charset="0"/>
              </a:rPr>
              <a:t>retention </a:t>
            </a:r>
            <a:r>
              <a:rPr lang="en-IN" sz="1800" dirty="0">
                <a:solidFill>
                  <a:schemeClr val="tx1"/>
                </a:solidFill>
                <a:latin typeface="Times New Roman" pitchFamily="18" charset="0"/>
                <a:cs typeface="Times New Roman" pitchFamily="18" charset="0"/>
              </a:rPr>
              <a:t>is the collection of activities a business uses to increase the number of repeat customers and to increase the profitability of each existing customer.</a:t>
            </a:r>
          </a:p>
        </p:txBody>
      </p:sp>
      <p:pic>
        <p:nvPicPr>
          <p:cNvPr id="4" name="Picture 3" descr="Customer Acquisition vs. Customer Retention: Which is Better? | Whiplash"/>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203848" y="2636912"/>
            <a:ext cx="2770743" cy="1705918"/>
          </a:xfrm>
          <a:prstGeom prst="rect">
            <a:avLst/>
          </a:prstGeom>
          <a:noFill/>
          <a:ln w="12700">
            <a:solidFill>
              <a:schemeClr val="tx1"/>
            </a:solidFill>
          </a:ln>
        </p:spPr>
      </p:pic>
    </p:spTree>
    <p:extLst>
      <p:ext uri="{BB962C8B-B14F-4D97-AF65-F5344CB8AC3E}">
        <p14:creationId xmlns="" xmlns:p14="http://schemas.microsoft.com/office/powerpoint/2010/main" val="38513512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403648" y="620688"/>
            <a:ext cx="6417734" cy="939801"/>
          </a:xfrm>
        </p:spPr>
        <p:txBody>
          <a:bodyPr>
            <a:normAutofit/>
          </a:bodyPr>
          <a:lstStyle/>
          <a:p>
            <a:r>
              <a:rPr lang="en-IN" sz="3200" b="1" dirty="0">
                <a:solidFill>
                  <a:schemeClr val="tx1"/>
                </a:solidFill>
                <a:latin typeface="Times New Roman" pitchFamily="18" charset="0"/>
                <a:cs typeface="Times New Roman" pitchFamily="18" charset="0"/>
              </a:rPr>
              <a:t>Observations:</a:t>
            </a:r>
            <a:endParaRPr lang="en-IN" sz="3200" dirty="0">
              <a:solidFill>
                <a:schemeClr val="tx1"/>
              </a:solidFill>
            </a:endParaRPr>
          </a:p>
        </p:txBody>
      </p:sp>
      <p:sp>
        <p:nvSpPr>
          <p:cNvPr id="4" name="TextBox 3"/>
          <p:cNvSpPr txBox="1"/>
          <p:nvPr/>
        </p:nvSpPr>
        <p:spPr>
          <a:xfrm>
            <a:off x="1015635" y="1916832"/>
            <a:ext cx="7344816" cy="3693319"/>
          </a:xfrm>
          <a:prstGeom prst="rect">
            <a:avLst/>
          </a:prstGeom>
          <a:noFill/>
        </p:spPr>
        <p:txBody>
          <a:bodyPr wrap="square" rtlCol="0">
            <a:spAutoFit/>
          </a:bodyPr>
          <a:lstStyle/>
          <a:p>
            <a:pPr marL="285750" indent="-285750">
              <a:buFont typeface="Arial" pitchFamily="34" charset="0"/>
              <a:buChar char="•"/>
            </a:pPr>
            <a:r>
              <a:rPr lang="en-IN" dirty="0" smtClean="0">
                <a:latin typeface="Times New Roman" pitchFamily="18" charset="0"/>
                <a:cs typeface="Times New Roman" pitchFamily="18" charset="0"/>
              </a:rPr>
              <a:t>From </a:t>
            </a:r>
            <a:r>
              <a:rPr lang="en-IN" dirty="0">
                <a:latin typeface="Times New Roman" pitchFamily="18" charset="0"/>
                <a:cs typeface="Times New Roman" pitchFamily="18" charset="0"/>
              </a:rPr>
              <a:t>the first four pie charts it is very clear that the highest percentage is dedicated to "Strongly agree" and "agree", which states that people usually look for e-retail websites which can successfully provide complete and relevant information on all the </a:t>
            </a:r>
            <a:r>
              <a:rPr lang="en-IN" dirty="0" smtClean="0">
                <a:latin typeface="Times New Roman" pitchFamily="18" charset="0"/>
                <a:cs typeface="Times New Roman" pitchFamily="18" charset="0"/>
              </a:rPr>
              <a:t>products.</a:t>
            </a:r>
          </a:p>
          <a:p>
            <a:pPr marL="285750" indent="-285750">
              <a:buFont typeface="Arial" pitchFamily="34" charset="0"/>
              <a:buChar char="•"/>
            </a:pPr>
            <a:r>
              <a:rPr lang="en-IN" dirty="0">
                <a:latin typeface="Times New Roman" pitchFamily="18" charset="0"/>
                <a:cs typeface="Times New Roman" pitchFamily="18" charset="0"/>
              </a:rPr>
              <a:t>T</a:t>
            </a:r>
            <a:r>
              <a:rPr lang="en-IN" dirty="0" smtClean="0">
                <a:latin typeface="Times New Roman" pitchFamily="18" charset="0"/>
                <a:cs typeface="Times New Roman" pitchFamily="18" charset="0"/>
              </a:rPr>
              <a:t>he </a:t>
            </a:r>
            <a:r>
              <a:rPr lang="en-IN" dirty="0">
                <a:latin typeface="Times New Roman" pitchFamily="18" charset="0"/>
                <a:cs typeface="Times New Roman" pitchFamily="18" charset="0"/>
              </a:rPr>
              <a:t>information should be clearly stated so that customers can compare each product's information and make purchase </a:t>
            </a:r>
            <a:r>
              <a:rPr lang="en-IN" dirty="0" smtClean="0">
                <a:latin typeface="Times New Roman" pitchFamily="18" charset="0"/>
                <a:cs typeface="Times New Roman" pitchFamily="18" charset="0"/>
              </a:rPr>
              <a:t>decision.</a:t>
            </a:r>
          </a:p>
          <a:p>
            <a:pPr marL="285750" indent="-285750">
              <a:buFont typeface="Arial" pitchFamily="34" charset="0"/>
              <a:buChar char="•"/>
            </a:pPr>
            <a:r>
              <a:rPr lang="en-IN" dirty="0" smtClean="0">
                <a:latin typeface="Times New Roman" pitchFamily="18" charset="0"/>
                <a:cs typeface="Times New Roman" pitchFamily="18" charset="0"/>
              </a:rPr>
              <a:t>Thus </a:t>
            </a:r>
            <a:r>
              <a:rPr lang="en-IN" dirty="0">
                <a:latin typeface="Times New Roman" pitchFamily="18" charset="0"/>
                <a:cs typeface="Times New Roman" pitchFamily="18" charset="0"/>
              </a:rPr>
              <a:t>displaying quality information will ultimately lead to customer </a:t>
            </a:r>
            <a:r>
              <a:rPr lang="en-IN" dirty="0" smtClean="0">
                <a:latin typeface="Times New Roman" pitchFamily="18" charset="0"/>
                <a:cs typeface="Times New Roman" pitchFamily="18" charset="0"/>
              </a:rPr>
              <a:t>satisfaction</a:t>
            </a:r>
          </a:p>
          <a:p>
            <a:pPr marL="285750" indent="-285750">
              <a:buFont typeface="Arial" pitchFamily="34" charset="0"/>
              <a:buChar char="•"/>
            </a:pPr>
            <a:r>
              <a:rPr lang="en-IN" dirty="0" smtClean="0">
                <a:latin typeface="Times New Roman" pitchFamily="18" charset="0"/>
                <a:cs typeface="Times New Roman" pitchFamily="18" charset="0"/>
              </a:rPr>
              <a:t>Among </a:t>
            </a:r>
            <a:r>
              <a:rPr lang="en-IN" dirty="0">
                <a:latin typeface="Times New Roman" pitchFamily="18" charset="0"/>
                <a:cs typeface="Times New Roman" pitchFamily="18" charset="0"/>
              </a:rPr>
              <a:t>the entire mentioned e-retail website "Amazon" and "Flip kart" provided good piece of information on their products.</a:t>
            </a:r>
            <a:br>
              <a:rPr lang="en-IN" dirty="0">
                <a:latin typeface="Times New Roman" pitchFamily="18" charset="0"/>
                <a:cs typeface="Times New Roman" pitchFamily="18" charset="0"/>
              </a:rPr>
            </a:br>
            <a:r>
              <a:rPr lang="en-IN" dirty="0">
                <a:latin typeface="Times New Roman" pitchFamily="18" charset="0"/>
                <a:cs typeface="Times New Roman" pitchFamily="18" charset="0"/>
              </a:rPr>
              <a:t>Myntra Snap deal and paytm did not provide much relevant information on the products.</a:t>
            </a:r>
            <a:br>
              <a:rPr lang="en-IN" dirty="0">
                <a:latin typeface="Times New Roman" pitchFamily="18" charset="0"/>
                <a:cs typeface="Times New Roman" pitchFamily="18" charset="0"/>
              </a:rPr>
            </a:br>
            <a:endParaRPr lang="en-IN" dirty="0"/>
          </a:p>
        </p:txBody>
      </p:sp>
    </p:spTree>
    <p:extLst>
      <p:ext uri="{BB962C8B-B14F-4D97-AF65-F5344CB8AC3E}">
        <p14:creationId xmlns="" xmlns:p14="http://schemas.microsoft.com/office/powerpoint/2010/main" val="20595612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87624" y="908720"/>
            <a:ext cx="6417734" cy="504056"/>
          </a:xfrm>
        </p:spPr>
        <p:txBody>
          <a:bodyPr>
            <a:noAutofit/>
          </a:bodyPr>
          <a:lstStyle/>
          <a:p>
            <a:r>
              <a:rPr lang="en-IN" sz="3200" b="1" dirty="0">
                <a:solidFill>
                  <a:schemeClr val="tx1"/>
                </a:solidFill>
                <a:latin typeface="Times New Roman" pitchFamily="18" charset="0"/>
                <a:cs typeface="Times New Roman" pitchFamily="18" charset="0"/>
              </a:rPr>
              <a:t>Utilitarian values visualizations contd</a:t>
            </a:r>
            <a:r>
              <a:rPr lang="en-IN" sz="3200" b="1" dirty="0" smtClean="0">
                <a:solidFill>
                  <a:schemeClr val="tx1"/>
                </a:solidFill>
                <a:latin typeface="Times New Roman" pitchFamily="18" charset="0"/>
                <a:cs typeface="Times New Roman" pitchFamily="18" charset="0"/>
              </a:rPr>
              <a:t>.</a:t>
            </a:r>
            <a:endParaRPr lang="en-IN" sz="3200" dirty="0">
              <a:solidFill>
                <a:schemeClr val="tx1"/>
              </a:solidFill>
              <a:latin typeface="Times New Roman" pitchFamily="18" charset="0"/>
              <a:cs typeface="Times New Roman" pitchFamily="18" charset="0"/>
            </a:endParaRPr>
          </a:p>
        </p:txBody>
      </p:sp>
      <p:pic>
        <p:nvPicPr>
          <p:cNvPr id="1026" name="Picture 2"/>
          <p:cNvPicPr>
            <a:picLocks noChangeAspect="1" noChangeArrowheads="1"/>
          </p:cNvPicPr>
          <p:nvPr/>
        </p:nvPicPr>
        <p:blipFill rotWithShape="1">
          <a:blip r:embed="rId2">
            <a:extLst>
              <a:ext uri="{28A0092B-C50C-407E-A947-70E740481C1C}">
                <a14:useLocalDpi xmlns="" xmlns:a14="http://schemas.microsoft.com/office/drawing/2010/main" val="0"/>
              </a:ext>
            </a:extLst>
          </a:blip>
          <a:srcRect l="25500" t="36254" r="13373" b="29308"/>
          <a:stretch/>
        </p:blipFill>
        <p:spPr bwMode="auto">
          <a:xfrm>
            <a:off x="2267744" y="2132856"/>
            <a:ext cx="4900807" cy="23042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11560" y="1537757"/>
            <a:ext cx="2736304" cy="461665"/>
          </a:xfrm>
          <a:prstGeom prst="rect">
            <a:avLst/>
          </a:prstGeom>
          <a:noFill/>
        </p:spPr>
        <p:txBody>
          <a:bodyPr wrap="square" rtlCol="0">
            <a:spAutoFit/>
          </a:bodyPr>
          <a:lstStyle/>
          <a:p>
            <a:r>
              <a:rPr lang="en-IN" sz="2400" dirty="0">
                <a:latin typeface="Times New Roman" pitchFamily="18" charset="0"/>
                <a:cs typeface="Times New Roman" pitchFamily="18" charset="0"/>
              </a:rPr>
              <a:t>4)Product offerings</a:t>
            </a:r>
            <a:r>
              <a:rPr lang="en-IN" sz="2400" dirty="0" smtClean="0">
                <a:latin typeface="Times New Roman" pitchFamily="18" charset="0"/>
                <a:cs typeface="Times New Roman" pitchFamily="18" charset="0"/>
              </a:rPr>
              <a:t>:</a:t>
            </a:r>
            <a:endParaRPr lang="en-IN" sz="2400" dirty="0">
              <a:latin typeface="Times New Roman" pitchFamily="18" charset="0"/>
              <a:cs typeface="Times New Roman" pitchFamily="18" charset="0"/>
            </a:endParaRPr>
          </a:p>
        </p:txBody>
      </p:sp>
      <p:sp>
        <p:nvSpPr>
          <p:cNvPr id="5" name="TextBox 4"/>
          <p:cNvSpPr txBox="1"/>
          <p:nvPr/>
        </p:nvSpPr>
        <p:spPr>
          <a:xfrm>
            <a:off x="611560" y="4797152"/>
            <a:ext cx="7776864" cy="2031325"/>
          </a:xfrm>
          <a:prstGeom prst="rect">
            <a:avLst/>
          </a:prstGeom>
          <a:noFill/>
        </p:spPr>
        <p:txBody>
          <a:bodyPr wrap="square" rtlCol="0">
            <a:spAutoFit/>
          </a:bodyPr>
          <a:lstStyle/>
          <a:p>
            <a:r>
              <a:rPr lang="en-IN" sz="1400" b="1" i="1" dirty="0">
                <a:latin typeface="Times New Roman" pitchFamily="18" charset="0"/>
                <a:cs typeface="Times New Roman" pitchFamily="18" charset="0"/>
              </a:rPr>
              <a:t>Observations products in several category</a:t>
            </a:r>
          </a:p>
          <a:p>
            <a:pPr lvl="0"/>
            <a:r>
              <a:rPr lang="en-IN" sz="1400" dirty="0">
                <a:latin typeface="Times New Roman" pitchFamily="18" charset="0"/>
                <a:cs typeface="Times New Roman" pitchFamily="18" charset="0"/>
              </a:rPr>
              <a:t>People are more attracted to e-retail shopping if there are a wide variety of products in several categories.</a:t>
            </a:r>
          </a:p>
          <a:p>
            <a:pPr lvl="0"/>
            <a:r>
              <a:rPr lang="en-IN" sz="1400" dirty="0">
                <a:latin typeface="Times New Roman" pitchFamily="18" charset="0"/>
                <a:cs typeface="Times New Roman" pitchFamily="18" charset="0"/>
              </a:rPr>
              <a:t>41.3% is the largest share which defines the population that strongly agrees.</a:t>
            </a:r>
          </a:p>
          <a:p>
            <a:pPr lvl="0"/>
            <a:r>
              <a:rPr lang="en-IN" sz="1400" dirty="0">
                <a:latin typeface="Times New Roman" pitchFamily="18" charset="0"/>
                <a:cs typeface="Times New Roman" pitchFamily="18" charset="0"/>
              </a:rPr>
              <a:t>Only a 2.6% people of total population disagree to the same</a:t>
            </a:r>
          </a:p>
          <a:p>
            <a:r>
              <a:rPr lang="en-IN" sz="1400" dirty="0">
                <a:latin typeface="Times New Roman" pitchFamily="18" charset="0"/>
                <a:cs typeface="Times New Roman" pitchFamily="18" charset="0"/>
              </a:rPr>
              <a:t> </a:t>
            </a:r>
          </a:p>
          <a:p>
            <a:r>
              <a:rPr lang="en-IN" sz="1400" b="1" i="1" dirty="0">
                <a:latin typeface="Times New Roman" pitchFamily="18" charset="0"/>
                <a:cs typeface="Times New Roman" pitchFamily="18" charset="0"/>
              </a:rPr>
              <a:t>Observation for wide variety of listed product</a:t>
            </a:r>
          </a:p>
          <a:p>
            <a:pPr lvl="0"/>
            <a:r>
              <a:rPr lang="en-IN" sz="1400" dirty="0">
                <a:latin typeface="Times New Roman" pitchFamily="18" charset="0"/>
                <a:cs typeface="Times New Roman" pitchFamily="18" charset="0"/>
              </a:rPr>
              <a:t>People tend to buy more from e-retail websites if there is a wide variety on the products that are listed.</a:t>
            </a:r>
          </a:p>
          <a:p>
            <a:pPr lvl="0"/>
            <a:r>
              <a:rPr lang="en-IN" sz="1400" dirty="0">
                <a:latin typeface="Times New Roman" pitchFamily="18" charset="0"/>
                <a:cs typeface="Times New Roman" pitchFamily="18" charset="0"/>
              </a:rPr>
              <a:t>Few people (21.2%) had indifferent views.</a:t>
            </a:r>
          </a:p>
          <a:p>
            <a:pPr lvl="0"/>
            <a:r>
              <a:rPr lang="en-IN" sz="1400" dirty="0">
                <a:latin typeface="Times New Roman" pitchFamily="18" charset="0"/>
                <a:cs typeface="Times New Roman" pitchFamily="18" charset="0"/>
              </a:rPr>
              <a:t>A very small portion i.e.2.6 % dis-agreed that the variety will lead to customer retention.</a:t>
            </a:r>
          </a:p>
        </p:txBody>
      </p:sp>
    </p:spTree>
    <p:extLst>
      <p:ext uri="{BB962C8B-B14F-4D97-AF65-F5344CB8AC3E}">
        <p14:creationId xmlns="" xmlns:p14="http://schemas.microsoft.com/office/powerpoint/2010/main" val="19711225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59632" y="476672"/>
            <a:ext cx="6417734" cy="939801"/>
          </a:xfrm>
        </p:spPr>
        <p:txBody>
          <a:bodyPr>
            <a:normAutofit/>
          </a:bodyPr>
          <a:lstStyle/>
          <a:p>
            <a:r>
              <a:rPr lang="en-IN" sz="3200" b="1" dirty="0" smtClean="0">
                <a:solidFill>
                  <a:schemeClr val="tx1"/>
                </a:solidFill>
                <a:latin typeface="Times New Roman" pitchFamily="18" charset="0"/>
                <a:cs typeface="Times New Roman" pitchFamily="18" charset="0"/>
              </a:rPr>
              <a:t>Perceived risks/trustworthiness</a:t>
            </a:r>
            <a:endParaRPr lang="en-IN" sz="3200" b="1" dirty="0">
              <a:solidFill>
                <a:schemeClr val="tx1"/>
              </a:solidFill>
              <a:latin typeface="Times New Roman" pitchFamily="18" charset="0"/>
              <a:cs typeface="Times New Roman" pitchFamily="18" charset="0"/>
            </a:endParaRPr>
          </a:p>
        </p:txBody>
      </p:sp>
      <p:pic>
        <p:nvPicPr>
          <p:cNvPr id="4" name="Picture 3"/>
          <p:cNvPicPr/>
          <p:nvPr/>
        </p:nvPicPr>
        <p:blipFill rotWithShape="1">
          <a:blip r:embed="rId2"/>
          <a:srcRect l="8306" t="15159" r="43411" b="9242"/>
          <a:stretch/>
        </p:blipFill>
        <p:spPr bwMode="auto">
          <a:xfrm>
            <a:off x="2267744" y="3573016"/>
            <a:ext cx="4320480" cy="3019400"/>
          </a:xfrm>
          <a:prstGeom prst="rect">
            <a:avLst/>
          </a:prstGeom>
          <a:ln>
            <a:noFill/>
          </a:ln>
          <a:extLst>
            <a:ext uri="{53640926-AAD7-44D8-BBD7-CCE9431645EC}">
              <a14:shadowObscured xmlns="" xmlns:a14="http://schemas.microsoft.com/office/drawing/2010/main"/>
            </a:ext>
          </a:extLst>
        </p:spPr>
      </p:pic>
      <p:sp>
        <p:nvSpPr>
          <p:cNvPr id="5" name="TextBox 4"/>
          <p:cNvSpPr txBox="1"/>
          <p:nvPr/>
        </p:nvSpPr>
        <p:spPr>
          <a:xfrm>
            <a:off x="971600" y="1556792"/>
            <a:ext cx="7560840" cy="2031325"/>
          </a:xfrm>
          <a:prstGeom prst="rect">
            <a:avLst/>
          </a:prstGeom>
          <a:noFill/>
        </p:spPr>
        <p:txBody>
          <a:bodyPr wrap="square" rtlCol="0">
            <a:spAutoFit/>
          </a:bodyPr>
          <a:lstStyle/>
          <a:p>
            <a:r>
              <a:rPr lang="en-IN" b="1" i="1" dirty="0">
                <a:latin typeface="Times New Roman" pitchFamily="18" charset="0"/>
                <a:cs typeface="Times New Roman" pitchFamily="18" charset="0"/>
              </a:rPr>
              <a:t>Observations for perceived trust:</a:t>
            </a:r>
          </a:p>
          <a:p>
            <a:pPr lvl="0"/>
            <a:r>
              <a:rPr lang="en-IN" dirty="0">
                <a:latin typeface="Times New Roman" pitchFamily="18" charset="0"/>
                <a:cs typeface="Times New Roman" pitchFamily="18" charset="0"/>
              </a:rPr>
              <a:t>From the available e-retail websites Amazon and Flip kart are considered more trustworthy.</a:t>
            </a:r>
          </a:p>
          <a:p>
            <a:pPr lvl="0"/>
            <a:r>
              <a:rPr lang="en-IN" dirty="0">
                <a:latin typeface="Times New Roman" pitchFamily="18" charset="0"/>
                <a:cs typeface="Times New Roman" pitchFamily="18" charset="0"/>
              </a:rPr>
              <a:t>Paytm was not much successful in building customer trust</a:t>
            </a:r>
          </a:p>
          <a:p>
            <a:pPr lvl="0"/>
            <a:r>
              <a:rPr lang="en-IN" dirty="0">
                <a:latin typeface="Times New Roman" pitchFamily="18" charset="0"/>
                <a:cs typeface="Times New Roman" pitchFamily="18" charset="0"/>
              </a:rPr>
              <a:t>The more trustworthy an online vendor is perceived by a customer, the more likely this customer is to take an actual financial risk towards this vendor.</a:t>
            </a:r>
          </a:p>
          <a:p>
            <a:endParaRPr lang="en-IN" dirty="0">
              <a:latin typeface="Times New Roman" pitchFamily="18" charset="0"/>
              <a:cs typeface="Times New Roman" pitchFamily="18" charset="0"/>
            </a:endParaRPr>
          </a:p>
        </p:txBody>
      </p:sp>
    </p:spTree>
    <p:extLst>
      <p:ext uri="{BB962C8B-B14F-4D97-AF65-F5344CB8AC3E}">
        <p14:creationId xmlns="" xmlns:p14="http://schemas.microsoft.com/office/powerpoint/2010/main" val="12321420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38328"/>
            <a:ext cx="8229600" cy="930432"/>
          </a:xfrm>
        </p:spPr>
        <p:txBody>
          <a:bodyPr>
            <a:normAutofit/>
          </a:bodyPr>
          <a:lstStyle/>
          <a:p>
            <a:r>
              <a:rPr lang="en-IN" sz="3200" b="1" dirty="0" smtClean="0">
                <a:solidFill>
                  <a:schemeClr val="tx1"/>
                </a:solidFill>
                <a:latin typeface="Times New Roman" pitchFamily="18" charset="0"/>
                <a:cs typeface="Times New Roman" pitchFamily="18" charset="0"/>
              </a:rPr>
              <a:t>Conclusion</a:t>
            </a:r>
            <a:endParaRPr lang="en-IN" sz="3200" b="1" dirty="0">
              <a:solidFill>
                <a:schemeClr val="tx1"/>
              </a:solidFill>
              <a:latin typeface="Times New Roman" pitchFamily="18" charset="0"/>
              <a:cs typeface="Times New Roman" pitchFamily="18" charset="0"/>
            </a:endParaRPr>
          </a:p>
        </p:txBody>
      </p:sp>
      <p:sp>
        <p:nvSpPr>
          <p:cNvPr id="5" name="Content Placeholder 4"/>
          <p:cNvSpPr>
            <a:spLocks noGrp="1"/>
          </p:cNvSpPr>
          <p:nvPr>
            <p:ph idx="1"/>
          </p:nvPr>
        </p:nvSpPr>
        <p:spPr>
          <a:xfrm>
            <a:off x="714348" y="1601416"/>
            <a:ext cx="7408333" cy="5256584"/>
          </a:xfrm>
        </p:spPr>
        <p:txBody>
          <a:bodyPr>
            <a:noAutofit/>
          </a:bodyPr>
          <a:lstStyle/>
          <a:p>
            <a:r>
              <a:rPr lang="en-US" sz="1600" dirty="0" smtClean="0">
                <a:solidFill>
                  <a:schemeClr val="tx1"/>
                </a:solidFill>
                <a:latin typeface="Times New Roman" pitchFamily="18" charset="0"/>
                <a:cs typeface="Times New Roman" pitchFamily="18" charset="0"/>
              </a:rPr>
              <a:t>This project provides various insights on how one can study the customer behavior and use it to build and grow e-retail business</a:t>
            </a:r>
          </a:p>
          <a:p>
            <a:r>
              <a:rPr lang="en-US" sz="1600" dirty="0" smtClean="0">
                <a:solidFill>
                  <a:schemeClr val="tx1"/>
                </a:solidFill>
                <a:latin typeface="Times New Roman" pitchFamily="18" charset="0"/>
                <a:cs typeface="Times New Roman" pitchFamily="18" charset="0"/>
              </a:rPr>
              <a:t>The project sheds light upon creating </a:t>
            </a:r>
            <a:r>
              <a:rPr lang="en-US" sz="1600" dirty="0">
                <a:solidFill>
                  <a:schemeClr val="tx1"/>
                </a:solidFill>
                <a:latin typeface="Times New Roman" pitchFamily="18" charset="0"/>
                <a:cs typeface="Times New Roman" pitchFamily="18" charset="0"/>
              </a:rPr>
              <a:t>solid customer retention strategies, </a:t>
            </a:r>
            <a:r>
              <a:rPr lang="en-US" sz="1600" dirty="0" smtClean="0">
                <a:solidFill>
                  <a:schemeClr val="tx1"/>
                </a:solidFill>
                <a:latin typeface="Times New Roman" pitchFamily="18" charset="0"/>
                <a:cs typeface="Times New Roman" pitchFamily="18" charset="0"/>
              </a:rPr>
              <a:t>with the help of predictive </a:t>
            </a:r>
            <a:r>
              <a:rPr lang="en-US" sz="1600" dirty="0">
                <a:solidFill>
                  <a:schemeClr val="tx1"/>
                </a:solidFill>
                <a:latin typeface="Times New Roman" pitchFamily="18" charset="0"/>
                <a:cs typeface="Times New Roman" pitchFamily="18" charset="0"/>
              </a:rPr>
              <a:t>analytics to make predictions about the future, by looking at historical data, to learn what customers may like or dislike</a:t>
            </a:r>
            <a:r>
              <a:rPr lang="en-US" sz="1600" dirty="0" smtClean="0">
                <a:solidFill>
                  <a:schemeClr val="tx1"/>
                </a:solidFill>
                <a:latin typeface="Times New Roman" pitchFamily="18" charset="0"/>
                <a:cs typeface="Times New Roman" pitchFamily="18" charset="0"/>
              </a:rPr>
              <a:t>.</a:t>
            </a:r>
          </a:p>
          <a:p>
            <a:r>
              <a:rPr lang="en-US" sz="1600" dirty="0" smtClean="0">
                <a:solidFill>
                  <a:schemeClr val="tx1"/>
                </a:solidFill>
                <a:latin typeface="Times New Roman" pitchFamily="18" charset="0"/>
                <a:cs typeface="Times New Roman" pitchFamily="18" charset="0"/>
              </a:rPr>
              <a:t>We can rely on power </a:t>
            </a:r>
            <a:r>
              <a:rPr lang="en-US" sz="1600" dirty="0">
                <a:solidFill>
                  <a:schemeClr val="tx1"/>
                </a:solidFill>
                <a:latin typeface="Times New Roman" pitchFamily="18" charset="0"/>
                <a:cs typeface="Times New Roman" pitchFamily="18" charset="0"/>
              </a:rPr>
              <a:t>of machine learning to quickly and accurately uncover the underlying </a:t>
            </a:r>
            <a:r>
              <a:rPr lang="en-US" sz="1600" dirty="0" smtClean="0">
                <a:solidFill>
                  <a:schemeClr val="tx1"/>
                </a:solidFill>
                <a:latin typeface="Times New Roman" pitchFamily="18" charset="0"/>
                <a:cs typeface="Times New Roman" pitchFamily="18" charset="0"/>
              </a:rPr>
              <a:t>reasons of </a:t>
            </a:r>
            <a:r>
              <a:rPr lang="en-US" sz="1600" dirty="0">
                <a:solidFill>
                  <a:schemeClr val="tx1"/>
                </a:solidFill>
                <a:latin typeface="Times New Roman" pitchFamily="18" charset="0"/>
                <a:cs typeface="Times New Roman" pitchFamily="18" charset="0"/>
              </a:rPr>
              <a:t>why customers are churning or why they’re loyal to your </a:t>
            </a:r>
            <a:r>
              <a:rPr lang="en-US" sz="1600" dirty="0" smtClean="0">
                <a:solidFill>
                  <a:schemeClr val="tx1"/>
                </a:solidFill>
                <a:latin typeface="Times New Roman" pitchFamily="18" charset="0"/>
                <a:cs typeface="Times New Roman" pitchFamily="18" charset="0"/>
              </a:rPr>
              <a:t>brand.</a:t>
            </a:r>
            <a:endParaRPr lang="en-US" sz="2000" dirty="0" smtClean="0">
              <a:solidFill>
                <a:schemeClr val="tx1"/>
              </a:solidFill>
              <a:latin typeface="Times New Roman" pitchFamily="18" charset="0"/>
              <a:cs typeface="Times New Roman" pitchFamily="18" charset="0"/>
            </a:endParaRPr>
          </a:p>
          <a:p>
            <a:r>
              <a:rPr lang="en-US" sz="1600" dirty="0" smtClean="0">
                <a:solidFill>
                  <a:schemeClr val="tx1"/>
                </a:solidFill>
                <a:latin typeface="Times New Roman" pitchFamily="18" charset="0"/>
                <a:cs typeface="Times New Roman" pitchFamily="18" charset="0"/>
              </a:rPr>
              <a:t>From the data analysis we observed how the hedonic and utilitarian values are responsible for any e-commerce website to retain the customers.</a:t>
            </a:r>
          </a:p>
          <a:p>
            <a:r>
              <a:rPr lang="en-US" sz="1600" dirty="0" smtClean="0">
                <a:solidFill>
                  <a:schemeClr val="tx1"/>
                </a:solidFill>
                <a:latin typeface="Times New Roman" pitchFamily="18" charset="0"/>
                <a:cs typeface="Times New Roman" pitchFamily="18" charset="0"/>
              </a:rPr>
              <a:t>It is always better to retain the existing customer as the cost of acquiring new customers is too high. </a:t>
            </a:r>
          </a:p>
          <a:p>
            <a:r>
              <a:rPr lang="en-IN" sz="1600" dirty="0" smtClean="0">
                <a:solidFill>
                  <a:schemeClr val="tx1"/>
                </a:solidFill>
                <a:latin typeface="Times New Roman" pitchFamily="18" charset="0"/>
                <a:cs typeface="Times New Roman" pitchFamily="18" charset="0"/>
              </a:rPr>
              <a:t>The hedonic and utilitarian values both should go hand-in-hand ,thus in order to build a successful business model it becomes important to study the customers requirement and work to satisfy them .</a:t>
            </a:r>
          </a:p>
        </p:txBody>
      </p:sp>
    </p:spTree>
    <p:extLst>
      <p:ext uri="{BB962C8B-B14F-4D97-AF65-F5344CB8AC3E}">
        <p14:creationId xmlns="" xmlns:p14="http://schemas.microsoft.com/office/powerpoint/2010/main" val="208291218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704088"/>
            <a:ext cx="8229600" cy="796086"/>
          </a:xfrm>
        </p:spPr>
        <p:txBody>
          <a:bodyPr>
            <a:normAutofit/>
          </a:bodyPr>
          <a:lstStyle/>
          <a:p>
            <a:r>
              <a:rPr lang="en-IN" sz="2800" b="1" dirty="0" smtClean="0">
                <a:solidFill>
                  <a:schemeClr val="tx1"/>
                </a:solidFill>
                <a:latin typeface="Times New Roman" pitchFamily="18" charset="0"/>
                <a:cs typeface="Times New Roman" pitchFamily="18" charset="0"/>
              </a:rPr>
              <a:t>Conclusion contd.</a:t>
            </a:r>
            <a:endParaRPr lang="en-IN" sz="2800" dirty="0">
              <a:solidFill>
                <a:schemeClr val="tx1"/>
              </a:solidFill>
            </a:endParaRPr>
          </a:p>
        </p:txBody>
      </p:sp>
      <p:sp>
        <p:nvSpPr>
          <p:cNvPr id="2" name="Content Placeholder 1"/>
          <p:cNvSpPr>
            <a:spLocks noGrp="1"/>
          </p:cNvSpPr>
          <p:nvPr>
            <p:ph idx="1"/>
          </p:nvPr>
        </p:nvSpPr>
        <p:spPr>
          <a:xfrm>
            <a:off x="899592" y="1357298"/>
            <a:ext cx="7408333" cy="4298262"/>
          </a:xfrm>
        </p:spPr>
        <p:txBody>
          <a:bodyPr>
            <a:noAutofit/>
          </a:bodyPr>
          <a:lstStyle/>
          <a:p>
            <a:pPr marL="0" indent="0">
              <a:buNone/>
            </a:pPr>
            <a:endParaRPr lang="en-US" sz="1800" dirty="0" smtClean="0">
              <a:solidFill>
                <a:schemeClr val="tx1"/>
              </a:solidFill>
              <a:latin typeface="Times New Roman" pitchFamily="18" charset="0"/>
              <a:cs typeface="Times New Roman" pitchFamily="18" charset="0"/>
            </a:endParaRPr>
          </a:p>
          <a:p>
            <a:pPr lvl="0"/>
            <a:r>
              <a:rPr lang="en-IN" sz="1800" dirty="0">
                <a:solidFill>
                  <a:schemeClr val="tx1"/>
                </a:solidFill>
                <a:latin typeface="Times New Roman" pitchFamily="18" charset="0"/>
                <a:cs typeface="Times New Roman" pitchFamily="18" charset="0"/>
              </a:rPr>
              <a:t>A combined approach designed to increase customer satisfaction, trust, and the overall net benefits of shopping on their e-store must be adopted to achieve goals</a:t>
            </a:r>
          </a:p>
          <a:p>
            <a:pPr lvl="0"/>
            <a:r>
              <a:rPr lang="en-IN" sz="1800" dirty="0">
                <a:solidFill>
                  <a:schemeClr val="tx1"/>
                </a:solidFill>
                <a:latin typeface="Times New Roman" pitchFamily="18" charset="0"/>
                <a:cs typeface="Times New Roman" pitchFamily="18" charset="0"/>
              </a:rPr>
              <a:t>Online retailers must focus on the information quality and system quality of the online retail websites to enhance customer satisfaction, which in turn will lead to repurchase decision. </a:t>
            </a:r>
          </a:p>
          <a:p>
            <a:pPr lvl="0"/>
            <a:r>
              <a:rPr lang="en-IN" sz="1800" dirty="0">
                <a:solidFill>
                  <a:schemeClr val="tx1"/>
                </a:solidFill>
                <a:latin typeface="Times New Roman" pitchFamily="18" charset="0"/>
                <a:cs typeface="Times New Roman" pitchFamily="18" charset="0"/>
              </a:rPr>
              <a:t>Both the utilitarian and hedonistic values led to customer satisfaction and considerably stimulate their repurchase intention, leading to loyalty. </a:t>
            </a:r>
          </a:p>
          <a:p>
            <a:pPr lvl="0"/>
            <a:r>
              <a:rPr lang="en-IN" sz="1800" dirty="0">
                <a:solidFill>
                  <a:schemeClr val="tx1"/>
                </a:solidFill>
                <a:latin typeface="Times New Roman" pitchFamily="18" charset="0"/>
                <a:cs typeface="Times New Roman" pitchFamily="18" charset="0"/>
              </a:rPr>
              <a:t>The result further suggests that customers’ perception of utilitarian and hedonic values will inform their preference for a particular online store. Hence, attention to the customer specific content is very much vital</a:t>
            </a:r>
            <a:r>
              <a:rPr lang="en-IN" sz="1800" dirty="0" smtClean="0">
                <a:solidFill>
                  <a:schemeClr val="tx1"/>
                </a:solidFill>
                <a:latin typeface="Times New Roman" pitchFamily="18" charset="0"/>
                <a:cs typeface="Times New Roman" pitchFamily="18" charset="0"/>
              </a:rPr>
              <a:t>.</a:t>
            </a:r>
            <a:endParaRPr lang="en-US" sz="1800" dirty="0">
              <a:solidFill>
                <a:schemeClr val="tx1"/>
              </a:solidFill>
              <a:latin typeface="Times New Roman" pitchFamily="18" charset="0"/>
              <a:cs typeface="Times New Roman" pitchFamily="18" charset="0"/>
            </a:endParaRPr>
          </a:p>
          <a:p>
            <a:r>
              <a:rPr lang="en-US" sz="1800" dirty="0" smtClean="0">
                <a:solidFill>
                  <a:schemeClr val="tx1"/>
                </a:solidFill>
                <a:latin typeface="Times New Roman" pitchFamily="18" charset="0"/>
                <a:cs typeface="Times New Roman" pitchFamily="18" charset="0"/>
              </a:rPr>
              <a:t>It </a:t>
            </a:r>
            <a:r>
              <a:rPr lang="en-US" sz="1800" dirty="0">
                <a:solidFill>
                  <a:schemeClr val="tx1"/>
                </a:solidFill>
                <a:latin typeface="Times New Roman" pitchFamily="18" charset="0"/>
                <a:cs typeface="Times New Roman" pitchFamily="18" charset="0"/>
              </a:rPr>
              <a:t>is hoped that the e-commerce platform and retailers will work together to pay attention to consumers’ preferences and perceived </a:t>
            </a:r>
            <a:r>
              <a:rPr lang="en-US" sz="1800" dirty="0" smtClean="0">
                <a:solidFill>
                  <a:schemeClr val="tx1"/>
                </a:solidFill>
                <a:latin typeface="Times New Roman" pitchFamily="18" charset="0"/>
                <a:cs typeface="Times New Roman" pitchFamily="18" charset="0"/>
              </a:rPr>
              <a:t>value, continuously </a:t>
            </a:r>
            <a:r>
              <a:rPr lang="en-US" sz="1800" dirty="0">
                <a:solidFill>
                  <a:schemeClr val="tx1"/>
                </a:solidFill>
                <a:latin typeface="Times New Roman" pitchFamily="18" charset="0"/>
                <a:cs typeface="Times New Roman" pitchFamily="18" charset="0"/>
              </a:rPr>
              <a:t>improve management and service quality, and continuously improve consumer well-being and achieve a win-win situation for corporate profitability and consumer satisfaction</a:t>
            </a:r>
            <a:r>
              <a:rPr lang="en-US" sz="1800" dirty="0" smtClean="0">
                <a:solidFill>
                  <a:schemeClr val="tx1"/>
                </a:solidFill>
                <a:latin typeface="Times New Roman" pitchFamily="18" charset="0"/>
                <a:cs typeface="Times New Roman" pitchFamily="18" charset="0"/>
              </a:rPr>
              <a:t>. </a:t>
            </a:r>
            <a:endParaRPr lang="en-IN" sz="1800" dirty="0">
              <a:solidFill>
                <a:schemeClr val="tx1"/>
              </a:solidFill>
              <a:latin typeface="Times New Roman" pitchFamily="18" charset="0"/>
              <a:cs typeface="Times New Roman" pitchFamily="18" charset="0"/>
            </a:endParaRPr>
          </a:p>
          <a:p>
            <a:endParaRPr lang="en-IN" sz="1800" dirty="0">
              <a:solidFill>
                <a:schemeClr val="tx1"/>
              </a:solidFill>
              <a:latin typeface="Times New Roman" pitchFamily="18" charset="0"/>
              <a:cs typeface="Times New Roman" pitchFamily="18" charset="0"/>
            </a:endParaRPr>
          </a:p>
          <a:p>
            <a:endParaRPr lang="en-IN" sz="1800" dirty="0">
              <a:solidFill>
                <a:schemeClr val="tx1"/>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100570813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7544" y="3068960"/>
            <a:ext cx="8229600" cy="1252728"/>
          </a:xfrm>
        </p:spPr>
        <p:txBody>
          <a:bodyPr>
            <a:normAutofit/>
          </a:bodyPr>
          <a:lstStyle/>
          <a:p>
            <a:r>
              <a:rPr lang="en-IN" sz="2800" b="1" dirty="0" smtClean="0">
                <a:solidFill>
                  <a:schemeClr val="tx1"/>
                </a:solidFill>
                <a:latin typeface="Times New Roman" pitchFamily="18" charset="0"/>
                <a:cs typeface="Times New Roman" pitchFamily="18" charset="0"/>
              </a:rPr>
              <a:t>                                      Thank </a:t>
            </a:r>
            <a:r>
              <a:rPr lang="en-IN" sz="2800" b="1" dirty="0" smtClean="0">
                <a:solidFill>
                  <a:schemeClr val="tx1"/>
                </a:solidFill>
                <a:latin typeface="Times New Roman" pitchFamily="18" charset="0"/>
                <a:cs typeface="Times New Roman" pitchFamily="18" charset="0"/>
              </a:rPr>
              <a:t>you</a:t>
            </a:r>
            <a:endParaRPr lang="en-IN" sz="2800" b="1" dirty="0">
              <a:solidFill>
                <a:schemeClr val="tx1"/>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2633215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3568" y="404664"/>
            <a:ext cx="7772400" cy="792088"/>
          </a:xfrm>
        </p:spPr>
        <p:txBody>
          <a:bodyPr>
            <a:normAutofit/>
          </a:bodyPr>
          <a:lstStyle/>
          <a:p>
            <a:pPr algn="ctr"/>
            <a:r>
              <a:rPr lang="en-IN" sz="2800" b="1" dirty="0" smtClean="0">
                <a:solidFill>
                  <a:schemeClr val="tx1"/>
                </a:solidFill>
                <a:latin typeface="Times New Roman" pitchFamily="18" charset="0"/>
                <a:cs typeface="Times New Roman" pitchFamily="18" charset="0"/>
              </a:rPr>
              <a:t>Shopping values for e-commerce</a:t>
            </a:r>
            <a:endParaRPr lang="en-IN" sz="2800" b="1" dirty="0">
              <a:solidFill>
                <a:schemeClr val="tx1"/>
              </a:solidFill>
              <a:latin typeface="Times New Roman" pitchFamily="18" charset="0"/>
              <a:cs typeface="Times New Roman" pitchFamily="18" charset="0"/>
            </a:endParaRPr>
          </a:p>
        </p:txBody>
      </p:sp>
      <p:sp>
        <p:nvSpPr>
          <p:cNvPr id="6" name="Text Placeholder 5"/>
          <p:cNvSpPr>
            <a:spLocks noGrp="1"/>
          </p:cNvSpPr>
          <p:nvPr>
            <p:ph type="body" idx="1"/>
          </p:nvPr>
        </p:nvSpPr>
        <p:spPr>
          <a:xfrm>
            <a:off x="1403648" y="1340768"/>
            <a:ext cx="6417734" cy="939801"/>
          </a:xfrm>
        </p:spPr>
        <p:txBody>
          <a:bodyPr>
            <a:normAutofit fontScale="92500"/>
          </a:bodyPr>
          <a:lstStyle/>
          <a:p>
            <a:r>
              <a:rPr lang="en-IN" dirty="0">
                <a:solidFill>
                  <a:schemeClr val="tx1"/>
                </a:solidFill>
                <a:latin typeface="Times New Roman" pitchFamily="18" charset="0"/>
                <a:cs typeface="Times New Roman" pitchFamily="18" charset="0"/>
              </a:rPr>
              <a:t>A website’s positive affect is related to both utilitarian and hedonic shopping value, impacting share of purchase.</a:t>
            </a:r>
          </a:p>
          <a:p>
            <a:endParaRPr lang="en-IN" dirty="0">
              <a:solidFill>
                <a:schemeClr val="tx1"/>
              </a:solidFill>
            </a:endParaRPr>
          </a:p>
        </p:txBody>
      </p:sp>
      <p:pic>
        <p:nvPicPr>
          <p:cNvPr id="8" name="Picture 7"/>
          <p:cNvPicPr/>
          <p:nvPr/>
        </p:nvPicPr>
        <p:blipFill rotWithShape="1">
          <a:blip r:embed="rId2"/>
          <a:srcRect l="23472" t="13827" r="2084" b="16050"/>
          <a:stretch/>
        </p:blipFill>
        <p:spPr bwMode="auto">
          <a:xfrm>
            <a:off x="2195736" y="2708920"/>
            <a:ext cx="4896544" cy="3384376"/>
          </a:xfrm>
          <a:prstGeom prst="rect">
            <a:avLst/>
          </a:prstGeom>
          <a:ln w="9525" cap="flat" cmpd="sng" algn="ctr">
            <a:solidFill>
              <a:sysClr val="windowText" lastClr="000000">
                <a:lumMod val="85000"/>
                <a:lumOff val="15000"/>
              </a:sysClr>
            </a:solidFill>
            <a:prstDash val="solid"/>
            <a:round/>
            <a:headEnd type="none" w="med" len="med"/>
            <a:tailEnd type="none" w="med" len="med"/>
          </a:ln>
          <a:extLst>
            <a:ext uri="{53640926-AAD7-44D8-BBD7-CCE9431645EC}">
              <a14:shadowObscured xmlns="" xmlns:a14="http://schemas.microsoft.com/office/drawing/2010/main"/>
            </a:ext>
          </a:extLst>
        </p:spPr>
      </p:pic>
    </p:spTree>
    <p:extLst>
      <p:ext uri="{BB962C8B-B14F-4D97-AF65-F5344CB8AC3E}">
        <p14:creationId xmlns="" xmlns:p14="http://schemas.microsoft.com/office/powerpoint/2010/main" val="35835188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3200" b="1" dirty="0">
                <a:solidFill>
                  <a:schemeClr val="tx1"/>
                </a:solidFill>
                <a:latin typeface="Times New Roman" pitchFamily="18" charset="0"/>
                <a:cs typeface="Times New Roman" pitchFamily="18" charset="0"/>
              </a:rPr>
              <a:t>Hedonic and utilitarian values</a:t>
            </a:r>
          </a:p>
        </p:txBody>
      </p:sp>
      <p:sp>
        <p:nvSpPr>
          <p:cNvPr id="2" name="Content Placeholder 1"/>
          <p:cNvSpPr>
            <a:spLocks noGrp="1"/>
          </p:cNvSpPr>
          <p:nvPr>
            <p:ph idx="1"/>
          </p:nvPr>
        </p:nvSpPr>
        <p:spPr>
          <a:xfrm>
            <a:off x="899592" y="2276872"/>
            <a:ext cx="7524825" cy="4248472"/>
          </a:xfrm>
        </p:spPr>
        <p:txBody>
          <a:bodyPr>
            <a:normAutofit lnSpcReduction="10000"/>
          </a:bodyPr>
          <a:lstStyle/>
          <a:p>
            <a:r>
              <a:rPr lang="en-US" sz="1800" b="1" dirty="0">
                <a:solidFill>
                  <a:schemeClr val="tx1"/>
                </a:solidFill>
                <a:latin typeface="Times New Roman" pitchFamily="18" charset="0"/>
                <a:cs typeface="Times New Roman" pitchFamily="18" charset="0"/>
              </a:rPr>
              <a:t>Hedonistic values </a:t>
            </a:r>
            <a:r>
              <a:rPr lang="en-US" sz="1800" dirty="0">
                <a:solidFill>
                  <a:schemeClr val="tx1"/>
                </a:solidFill>
                <a:latin typeface="Times New Roman" pitchFamily="18" charset="0"/>
                <a:cs typeface="Times New Roman" pitchFamily="18" charset="0"/>
              </a:rPr>
              <a:t>represent the excitement, and pleasurable experiences derived from shopping </a:t>
            </a:r>
            <a:r>
              <a:rPr lang="en-US" sz="1800" dirty="0" smtClean="0">
                <a:solidFill>
                  <a:schemeClr val="tx1"/>
                </a:solidFill>
                <a:latin typeface="Times New Roman" pitchFamily="18" charset="0"/>
                <a:cs typeface="Times New Roman" pitchFamily="18" charset="0"/>
              </a:rPr>
              <a:t>online</a:t>
            </a:r>
          </a:p>
          <a:p>
            <a:pPr marL="0" indent="0">
              <a:buNone/>
            </a:pPr>
            <a:r>
              <a:rPr lang="en-IN" sz="1800" dirty="0" smtClean="0">
                <a:solidFill>
                  <a:schemeClr val="tx1"/>
                </a:solidFill>
                <a:latin typeface="Times New Roman" pitchFamily="18" charset="0"/>
                <a:cs typeface="Times New Roman" pitchFamily="18" charset="0"/>
              </a:rPr>
              <a:t>Example</a:t>
            </a:r>
            <a:r>
              <a:rPr lang="en-IN" sz="1800" dirty="0">
                <a:solidFill>
                  <a:schemeClr val="tx1"/>
                </a:solidFill>
                <a:latin typeface="Times New Roman" pitchFamily="18" charset="0"/>
                <a:cs typeface="Times New Roman" pitchFamily="18" charset="0"/>
              </a:rPr>
              <a:t>: whether the customer feels adventurous after </a:t>
            </a:r>
            <a:r>
              <a:rPr lang="en-IN" sz="1800" dirty="0" smtClean="0">
                <a:solidFill>
                  <a:schemeClr val="tx1"/>
                </a:solidFill>
                <a:latin typeface="Times New Roman" pitchFamily="18" charset="0"/>
                <a:cs typeface="Times New Roman" pitchFamily="18" charset="0"/>
              </a:rPr>
              <a:t>shopping</a:t>
            </a:r>
            <a:r>
              <a:rPr lang="en-IN" sz="1800" dirty="0">
                <a:solidFill>
                  <a:schemeClr val="tx1"/>
                </a:solidFill>
                <a:latin typeface="Times New Roman" pitchFamily="18" charset="0"/>
                <a:cs typeface="Times New Roman" pitchFamily="18" charset="0"/>
              </a:rPr>
              <a:t>, social status etc.</a:t>
            </a:r>
            <a:r>
              <a:rPr lang="en-US" sz="1800" dirty="0">
                <a:solidFill>
                  <a:schemeClr val="tx1"/>
                </a:solidFill>
                <a:latin typeface="Times New Roman" pitchFamily="18" charset="0"/>
                <a:cs typeface="Times New Roman" pitchFamily="18" charset="0"/>
              </a:rPr>
              <a:t> It is anticipated that the utilitarian and </a:t>
            </a:r>
            <a:r>
              <a:rPr lang="en-US" sz="1800" dirty="0" smtClean="0">
                <a:solidFill>
                  <a:schemeClr val="tx1"/>
                </a:solidFill>
                <a:latin typeface="Times New Roman" pitchFamily="18" charset="0"/>
                <a:cs typeface="Times New Roman" pitchFamily="18" charset="0"/>
              </a:rPr>
              <a:t>hedonic </a:t>
            </a:r>
            <a:r>
              <a:rPr lang="en-US" sz="1800" dirty="0">
                <a:solidFill>
                  <a:schemeClr val="tx1"/>
                </a:solidFill>
                <a:latin typeface="Times New Roman" pitchFamily="18" charset="0"/>
                <a:cs typeface="Times New Roman" pitchFamily="18" charset="0"/>
              </a:rPr>
              <a:t>aspects are normally positively </a:t>
            </a:r>
            <a:r>
              <a:rPr lang="en-US" sz="1800" dirty="0" smtClean="0">
                <a:solidFill>
                  <a:schemeClr val="tx1"/>
                </a:solidFill>
                <a:latin typeface="Times New Roman" pitchFamily="18" charset="0"/>
                <a:cs typeface="Times New Roman" pitchFamily="18" charset="0"/>
              </a:rPr>
              <a:t>correlated</a:t>
            </a:r>
          </a:p>
          <a:p>
            <a:pPr marL="0" indent="0">
              <a:buNone/>
            </a:pPr>
            <a:endParaRPr lang="en-IN" sz="1800" dirty="0" smtClean="0">
              <a:solidFill>
                <a:schemeClr val="tx1"/>
              </a:solidFill>
              <a:latin typeface="Times New Roman" pitchFamily="18" charset="0"/>
              <a:cs typeface="Times New Roman" pitchFamily="18" charset="0"/>
            </a:endParaRPr>
          </a:p>
          <a:p>
            <a:pPr marL="0" indent="0">
              <a:buNone/>
            </a:pPr>
            <a:endParaRPr lang="en-IN" sz="1800" dirty="0">
              <a:solidFill>
                <a:schemeClr val="tx1"/>
              </a:solidFill>
              <a:latin typeface="Times New Roman" pitchFamily="18" charset="0"/>
              <a:cs typeface="Times New Roman" pitchFamily="18" charset="0"/>
            </a:endParaRPr>
          </a:p>
          <a:p>
            <a:pPr marL="0" indent="0">
              <a:buNone/>
            </a:pPr>
            <a:endParaRPr lang="en-IN" sz="1800" dirty="0" smtClean="0">
              <a:solidFill>
                <a:schemeClr val="tx1"/>
              </a:solidFill>
              <a:latin typeface="Times New Roman" pitchFamily="18" charset="0"/>
              <a:cs typeface="Times New Roman" pitchFamily="18" charset="0"/>
            </a:endParaRPr>
          </a:p>
          <a:p>
            <a:pPr marL="0" indent="0">
              <a:buNone/>
            </a:pPr>
            <a:endParaRPr lang="en-IN" sz="1800" dirty="0">
              <a:solidFill>
                <a:schemeClr val="tx1"/>
              </a:solidFill>
              <a:latin typeface="Times New Roman" pitchFamily="18" charset="0"/>
              <a:cs typeface="Times New Roman" pitchFamily="18" charset="0"/>
            </a:endParaRPr>
          </a:p>
          <a:p>
            <a:endParaRPr lang="en-US" sz="1800" b="1" dirty="0" smtClean="0">
              <a:solidFill>
                <a:schemeClr val="tx1"/>
              </a:solidFill>
              <a:latin typeface="Times New Roman" pitchFamily="18" charset="0"/>
              <a:cs typeface="Times New Roman" pitchFamily="18" charset="0"/>
            </a:endParaRPr>
          </a:p>
          <a:p>
            <a:endParaRPr lang="en-US" sz="1800" b="1" dirty="0">
              <a:solidFill>
                <a:schemeClr val="tx1"/>
              </a:solidFill>
              <a:latin typeface="Times New Roman" pitchFamily="18" charset="0"/>
              <a:cs typeface="Times New Roman" pitchFamily="18" charset="0"/>
            </a:endParaRPr>
          </a:p>
          <a:p>
            <a:r>
              <a:rPr lang="en-US" sz="1800" b="1" dirty="0" smtClean="0">
                <a:solidFill>
                  <a:schemeClr val="tx1"/>
                </a:solidFill>
                <a:latin typeface="Times New Roman" pitchFamily="18" charset="0"/>
                <a:cs typeface="Times New Roman" pitchFamily="18" charset="0"/>
              </a:rPr>
              <a:t>Utilitarian </a:t>
            </a:r>
            <a:r>
              <a:rPr lang="en-US" sz="1800" b="1" dirty="0">
                <a:solidFill>
                  <a:schemeClr val="tx1"/>
                </a:solidFill>
                <a:latin typeface="Times New Roman" pitchFamily="18" charset="0"/>
                <a:cs typeface="Times New Roman" pitchFamily="18" charset="0"/>
              </a:rPr>
              <a:t>value</a:t>
            </a:r>
            <a:r>
              <a:rPr lang="en-US" sz="1800" dirty="0">
                <a:solidFill>
                  <a:schemeClr val="tx1"/>
                </a:solidFill>
                <a:latin typeface="Times New Roman" pitchFamily="18" charset="0"/>
                <a:cs typeface="Times New Roman" pitchFamily="18" charset="0"/>
              </a:rPr>
              <a:t> is associated with effective, task-specific and economic facets of the products or services</a:t>
            </a:r>
          </a:p>
          <a:p>
            <a:pPr marL="0" indent="0">
              <a:buNone/>
            </a:pPr>
            <a:r>
              <a:rPr lang="en-US" sz="1800" dirty="0" smtClean="0">
                <a:solidFill>
                  <a:schemeClr val="tx1"/>
                </a:solidFill>
                <a:latin typeface="Times New Roman" pitchFamily="18" charset="0"/>
                <a:cs typeface="Times New Roman" pitchFamily="18" charset="0"/>
              </a:rPr>
              <a:t>Example</a:t>
            </a:r>
            <a:r>
              <a:rPr lang="en-US" sz="1800" dirty="0">
                <a:solidFill>
                  <a:schemeClr val="tx1"/>
                </a:solidFill>
                <a:latin typeface="Times New Roman" pitchFamily="18" charset="0"/>
                <a:cs typeface="Times New Roman" pitchFamily="18" charset="0"/>
              </a:rPr>
              <a:t>: providing relevant product </a:t>
            </a:r>
            <a:r>
              <a:rPr lang="en-US" sz="1800" dirty="0" smtClean="0">
                <a:solidFill>
                  <a:schemeClr val="tx1"/>
                </a:solidFill>
                <a:latin typeface="Times New Roman" pitchFamily="18" charset="0"/>
                <a:cs typeface="Times New Roman" pitchFamily="18" charset="0"/>
              </a:rPr>
              <a:t>information, monetary gains etc.</a:t>
            </a:r>
            <a:endParaRPr lang="en-IN" sz="1800" dirty="0">
              <a:solidFill>
                <a:schemeClr val="tx1"/>
              </a:solidFill>
              <a:latin typeface="Times New Roman" pitchFamily="18" charset="0"/>
              <a:cs typeface="Times New Roman" pitchFamily="18" charset="0"/>
            </a:endParaRPr>
          </a:p>
          <a:p>
            <a:endParaRPr lang="en-IN" sz="1800" dirty="0">
              <a:solidFill>
                <a:schemeClr val="tx1"/>
              </a:solidFill>
              <a:latin typeface="Times New Roman" pitchFamily="18" charset="0"/>
              <a:cs typeface="Times New Roman" pitchFamily="18" charset="0"/>
            </a:endParaRPr>
          </a:p>
        </p:txBody>
      </p:sp>
      <p:pic>
        <p:nvPicPr>
          <p:cNvPr id="2050" name="Picture 2"/>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l="6715" t="9167" r="4925" b="5764"/>
          <a:stretch/>
        </p:blipFill>
        <p:spPr bwMode="auto">
          <a:xfrm>
            <a:off x="2483768" y="3501008"/>
            <a:ext cx="3916756" cy="187220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8624148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87624" y="548680"/>
            <a:ext cx="6980997" cy="792088"/>
          </a:xfrm>
        </p:spPr>
        <p:txBody>
          <a:bodyPr>
            <a:normAutofit/>
          </a:bodyPr>
          <a:lstStyle/>
          <a:p>
            <a:pPr algn="ctr"/>
            <a:r>
              <a:rPr lang="en-IN" sz="3200" b="1" dirty="0">
                <a:solidFill>
                  <a:schemeClr val="tx1"/>
                </a:solidFill>
                <a:latin typeface="Times New Roman" pitchFamily="18" charset="0"/>
                <a:cs typeface="Times New Roman" pitchFamily="18" charset="0"/>
              </a:rPr>
              <a:t>Hedonic and utilitarian values</a:t>
            </a:r>
          </a:p>
        </p:txBody>
      </p:sp>
      <p:sp>
        <p:nvSpPr>
          <p:cNvPr id="2" name="Content Placeholder 1"/>
          <p:cNvSpPr>
            <a:spLocks noGrp="1"/>
          </p:cNvSpPr>
          <p:nvPr>
            <p:ph type="body" sz="half" idx="2"/>
          </p:nvPr>
        </p:nvSpPr>
        <p:spPr>
          <a:xfrm>
            <a:off x="4067944" y="1887529"/>
            <a:ext cx="4320480" cy="3154950"/>
          </a:xfrm>
        </p:spPr>
        <p:txBody>
          <a:bodyPr>
            <a:noAutofit/>
          </a:bodyPr>
          <a:lstStyle/>
          <a:p>
            <a:endParaRPr lang="en-US" b="1" dirty="0" smtClean="0">
              <a:solidFill>
                <a:schemeClr val="tx1"/>
              </a:solidFill>
              <a:latin typeface="Times New Roman" pitchFamily="18" charset="0"/>
              <a:cs typeface="Times New Roman" pitchFamily="18" charset="0"/>
            </a:endParaRPr>
          </a:p>
          <a:p>
            <a:r>
              <a:rPr lang="en-US" b="1" dirty="0" smtClean="0">
                <a:solidFill>
                  <a:schemeClr val="tx1"/>
                </a:solidFill>
                <a:latin typeface="Times New Roman" pitchFamily="18" charset="0"/>
                <a:cs typeface="Times New Roman" pitchFamily="18" charset="0"/>
              </a:rPr>
              <a:t>The </a:t>
            </a:r>
            <a:r>
              <a:rPr lang="en-US" b="1" dirty="0">
                <a:solidFill>
                  <a:schemeClr val="tx1"/>
                </a:solidFill>
                <a:latin typeface="Times New Roman" pitchFamily="18" charset="0"/>
                <a:cs typeface="Times New Roman" pitchFamily="18" charset="0"/>
              </a:rPr>
              <a:t>hedonic component can be measured by using scales like 'pleasing/annoying', 'happy/sad', 'beautiful/ugly</a:t>
            </a:r>
            <a:r>
              <a:rPr lang="en-US" b="1" dirty="0" smtClean="0">
                <a:solidFill>
                  <a:schemeClr val="tx1"/>
                </a:solidFill>
                <a:latin typeface="Times New Roman" pitchFamily="18" charset="0"/>
                <a:cs typeface="Times New Roman" pitchFamily="18" charset="0"/>
              </a:rPr>
              <a:t>‘.</a:t>
            </a:r>
          </a:p>
          <a:p>
            <a:endParaRPr lang="en-US" b="1" dirty="0">
              <a:solidFill>
                <a:schemeClr val="tx1"/>
              </a:solidFill>
              <a:latin typeface="Times New Roman" pitchFamily="18" charset="0"/>
              <a:cs typeface="Times New Roman" pitchFamily="18" charset="0"/>
            </a:endParaRPr>
          </a:p>
          <a:p>
            <a:r>
              <a:rPr lang="en-US" b="1" dirty="0">
                <a:solidFill>
                  <a:schemeClr val="tx1"/>
                </a:solidFill>
                <a:latin typeface="Times New Roman" pitchFamily="18" charset="0"/>
                <a:cs typeface="Times New Roman" pitchFamily="18" charset="0"/>
              </a:rPr>
              <a:t> The utilitarian component by using scales like 'valuable/worthless', </a:t>
            </a:r>
            <a:r>
              <a:rPr lang="en-US" b="1" dirty="0" smtClean="0">
                <a:solidFill>
                  <a:schemeClr val="tx1"/>
                </a:solidFill>
                <a:latin typeface="Times New Roman" pitchFamily="18" charset="0"/>
                <a:cs typeface="Times New Roman" pitchFamily="18" charset="0"/>
              </a:rPr>
              <a:t>'foolish/wise', 'rational/irrational</a:t>
            </a:r>
            <a:r>
              <a:rPr lang="en-US" b="1" dirty="0">
                <a:solidFill>
                  <a:schemeClr val="tx1"/>
                </a:solidFill>
                <a:latin typeface="Times New Roman" pitchFamily="18" charset="0"/>
                <a:cs typeface="Times New Roman" pitchFamily="18" charset="0"/>
              </a:rPr>
              <a:t>', profit/loss.</a:t>
            </a:r>
            <a:endParaRPr lang="en-IN" b="1" dirty="0">
              <a:solidFill>
                <a:schemeClr val="tx1"/>
              </a:solidFill>
              <a:latin typeface="Times New Roman" pitchFamily="18" charset="0"/>
              <a:cs typeface="Times New Roman" pitchFamily="18" charset="0"/>
            </a:endParaRPr>
          </a:p>
        </p:txBody>
      </p:sp>
      <p:pic>
        <p:nvPicPr>
          <p:cNvPr id="4098" name="Picture 2"/>
          <p:cNvPicPr>
            <a:picLocks noChangeAspect="1" noChangeArrowheads="1"/>
          </p:cNvPicPr>
          <p:nvPr/>
        </p:nvPicPr>
        <p:blipFill rotWithShape="1">
          <a:blip r:embed="rId2">
            <a:extLst>
              <a:ext uri="{28A0092B-C50C-407E-A947-70E740481C1C}">
                <a14:useLocalDpi xmlns="" xmlns:a14="http://schemas.microsoft.com/office/drawing/2010/main" val="0"/>
              </a:ext>
            </a:extLst>
          </a:blip>
          <a:srcRect t="18410" r="48868" b="14744"/>
          <a:stretch/>
        </p:blipFill>
        <p:spPr bwMode="auto">
          <a:xfrm>
            <a:off x="971599" y="2276872"/>
            <a:ext cx="2727385" cy="2376264"/>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6606551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3568" y="404664"/>
            <a:ext cx="8075240" cy="648072"/>
          </a:xfrm>
        </p:spPr>
        <p:txBody>
          <a:bodyPr/>
          <a:lstStyle/>
          <a:p>
            <a:pPr algn="ctr"/>
            <a:r>
              <a:rPr lang="en-IN" b="1" dirty="0" smtClean="0">
                <a:solidFill>
                  <a:schemeClr val="tx1"/>
                </a:solidFill>
                <a:latin typeface="Times New Roman" pitchFamily="18" charset="0"/>
                <a:cs typeface="Times New Roman" pitchFamily="18" charset="0"/>
              </a:rPr>
              <a:t>Understanding customer activation model</a:t>
            </a:r>
            <a:endParaRPr lang="en-IN" b="1" dirty="0">
              <a:solidFill>
                <a:schemeClr val="tx1"/>
              </a:solidFill>
              <a:latin typeface="Times New Roman" pitchFamily="18" charset="0"/>
              <a:cs typeface="Times New Roman" pitchFamily="18" charset="0"/>
            </a:endParaRPr>
          </a:p>
        </p:txBody>
      </p:sp>
      <p:sp>
        <p:nvSpPr>
          <p:cNvPr id="8" name="Picture Placeholder 4"/>
          <p:cNvSpPr>
            <a:spLocks noGrp="1"/>
          </p:cNvSpPr>
          <p:nvPr>
            <p:ph type="body" sz="half" idx="2"/>
          </p:nvPr>
        </p:nvSpPr>
        <p:spPr>
          <a:xfrm>
            <a:off x="539552" y="1556792"/>
            <a:ext cx="7992814" cy="4823990"/>
          </a:xfrm>
        </p:spPr>
        <p:txBody>
          <a:bodyPr/>
          <a:lstStyle/>
          <a:p>
            <a:pPr marL="285750" indent="-285750">
              <a:buFont typeface="Arial" pitchFamily="34" charset="0"/>
              <a:buChar char="•"/>
            </a:pPr>
            <a:r>
              <a:rPr lang="en-US" dirty="0">
                <a:solidFill>
                  <a:schemeClr val="tx1"/>
                </a:solidFill>
                <a:latin typeface="Times New Roman" pitchFamily="18" charset="0"/>
                <a:cs typeface="Times New Roman" pitchFamily="18" charset="0"/>
              </a:rPr>
              <a:t>The model adopts </a:t>
            </a:r>
            <a:r>
              <a:rPr lang="en-US" dirty="0" smtClean="0">
                <a:solidFill>
                  <a:schemeClr val="tx1"/>
                </a:solidFill>
                <a:latin typeface="Times New Roman" pitchFamily="18" charset="0"/>
                <a:cs typeface="Times New Roman" pitchFamily="18" charset="0"/>
              </a:rPr>
              <a:t>three </a:t>
            </a:r>
            <a:r>
              <a:rPr lang="en-US" dirty="0">
                <a:solidFill>
                  <a:schemeClr val="tx1"/>
                </a:solidFill>
                <a:latin typeface="Times New Roman" pitchFamily="18" charset="0"/>
                <a:cs typeface="Times New Roman" pitchFamily="18" charset="0"/>
              </a:rPr>
              <a:t>qualities </a:t>
            </a:r>
            <a:endParaRPr lang="en-US" dirty="0" smtClean="0">
              <a:solidFill>
                <a:schemeClr val="tx1"/>
              </a:solidFill>
              <a:latin typeface="Times New Roman" pitchFamily="18" charset="0"/>
              <a:cs typeface="Times New Roman" pitchFamily="18" charset="0"/>
            </a:endParaRPr>
          </a:p>
          <a:p>
            <a:endParaRPr lang="en-IN" dirty="0" smtClean="0">
              <a:solidFill>
                <a:schemeClr val="tx1"/>
              </a:solidFill>
              <a:latin typeface="Times New Roman" pitchFamily="18" charset="0"/>
              <a:cs typeface="Times New Roman" pitchFamily="18" charset="0"/>
            </a:endParaRPr>
          </a:p>
          <a:p>
            <a:pPr marL="342900" indent="-342900">
              <a:buFont typeface="Arial" pitchFamily="34" charset="0"/>
              <a:buChar char="•"/>
            </a:pPr>
            <a:r>
              <a:rPr lang="en-IN" b="1" dirty="0" smtClean="0">
                <a:solidFill>
                  <a:schemeClr val="tx1"/>
                </a:solidFill>
                <a:latin typeface="Times New Roman" pitchFamily="18" charset="0"/>
                <a:cs typeface="Times New Roman" pitchFamily="18" charset="0"/>
              </a:rPr>
              <a:t>System Quality </a:t>
            </a:r>
            <a:r>
              <a:rPr lang="en-IN" dirty="0" smtClean="0">
                <a:solidFill>
                  <a:schemeClr val="tx1"/>
                </a:solidFill>
                <a:latin typeface="Times New Roman" pitchFamily="18" charset="0"/>
                <a:cs typeface="Times New Roman" pitchFamily="18" charset="0"/>
              </a:rPr>
              <a:t>:</a:t>
            </a:r>
            <a:r>
              <a:rPr lang="en-US" dirty="0">
                <a:solidFill>
                  <a:schemeClr val="tx1"/>
                </a:solidFill>
                <a:latin typeface="Times New Roman" pitchFamily="18" charset="0"/>
                <a:cs typeface="Times New Roman" pitchFamily="18" charset="0"/>
              </a:rPr>
              <a:t>System quality analyses the </a:t>
            </a:r>
            <a:r>
              <a:rPr lang="en-US" dirty="0" smtClean="0">
                <a:solidFill>
                  <a:schemeClr val="tx1"/>
                </a:solidFill>
                <a:latin typeface="Times New Roman" pitchFamily="18" charset="0"/>
                <a:cs typeface="Times New Roman" pitchFamily="18" charset="0"/>
              </a:rPr>
              <a:t>performance </a:t>
            </a:r>
            <a:r>
              <a:rPr lang="en-US" dirty="0">
                <a:solidFill>
                  <a:schemeClr val="tx1"/>
                </a:solidFill>
                <a:latin typeface="Times New Roman" pitchFamily="18" charset="0"/>
                <a:cs typeface="Times New Roman" pitchFamily="18" charset="0"/>
              </a:rPr>
              <a:t>of the website; some of the metric includes; page load speed, ease of navigation between pages, website design, appearance, website availability, and website layout</a:t>
            </a:r>
            <a:r>
              <a:rPr lang="en-US" dirty="0" smtClean="0">
                <a:solidFill>
                  <a:schemeClr val="tx1"/>
                </a:solidFill>
                <a:latin typeface="Times New Roman" pitchFamily="18" charset="0"/>
                <a:cs typeface="Times New Roman" pitchFamily="18" charset="0"/>
              </a:rPr>
              <a:t>.</a:t>
            </a:r>
          </a:p>
          <a:p>
            <a:pPr marL="342900" indent="-342900">
              <a:buFont typeface="Arial" pitchFamily="34" charset="0"/>
              <a:buChar char="•"/>
            </a:pPr>
            <a:endParaRPr lang="en-US" dirty="0" smtClean="0">
              <a:solidFill>
                <a:schemeClr val="tx1"/>
              </a:solidFill>
              <a:latin typeface="Times New Roman" pitchFamily="18" charset="0"/>
              <a:cs typeface="Times New Roman" pitchFamily="18" charset="0"/>
            </a:endParaRPr>
          </a:p>
          <a:p>
            <a:pPr marL="342900" indent="-342900">
              <a:buFont typeface="Arial" pitchFamily="34" charset="0"/>
              <a:buChar char="•"/>
            </a:pPr>
            <a:r>
              <a:rPr lang="en-US" b="1" dirty="0" smtClean="0">
                <a:solidFill>
                  <a:schemeClr val="tx1"/>
                </a:solidFill>
                <a:latin typeface="Times New Roman" pitchFamily="18" charset="0"/>
                <a:cs typeface="Times New Roman" pitchFamily="18" charset="0"/>
              </a:rPr>
              <a:t>Information Quality</a:t>
            </a:r>
            <a:r>
              <a:rPr lang="en-US" dirty="0" smtClean="0">
                <a:solidFill>
                  <a:schemeClr val="tx1"/>
                </a:solidFill>
                <a:latin typeface="Times New Roman" pitchFamily="18" charset="0"/>
                <a:cs typeface="Times New Roman" pitchFamily="18" charset="0"/>
              </a:rPr>
              <a:t>: This </a:t>
            </a:r>
            <a:r>
              <a:rPr lang="en-US" dirty="0">
                <a:solidFill>
                  <a:schemeClr val="tx1"/>
                </a:solidFill>
                <a:latin typeface="Times New Roman" pitchFamily="18" charset="0"/>
                <a:cs typeface="Times New Roman" pitchFamily="18" charset="0"/>
              </a:rPr>
              <a:t>can be defined as the customers’ perceptions towards the </a:t>
            </a:r>
            <a:r>
              <a:rPr lang="en-US" dirty="0" smtClean="0">
                <a:solidFill>
                  <a:schemeClr val="tx1"/>
                </a:solidFill>
                <a:latin typeface="Times New Roman" pitchFamily="18" charset="0"/>
                <a:cs typeface="Times New Roman" pitchFamily="18" charset="0"/>
              </a:rPr>
              <a:t>presentation </a:t>
            </a:r>
            <a:r>
              <a:rPr lang="en-US" dirty="0">
                <a:solidFill>
                  <a:schemeClr val="tx1"/>
                </a:solidFill>
                <a:latin typeface="Times New Roman" pitchFamily="18" charset="0"/>
                <a:cs typeface="Times New Roman" pitchFamily="18" charset="0"/>
              </a:rPr>
              <a:t>and characteristics of information presented or displayed in an e-commerce website, web application or </a:t>
            </a:r>
            <a:r>
              <a:rPr lang="en-US" dirty="0" smtClean="0">
                <a:solidFill>
                  <a:schemeClr val="tx1"/>
                </a:solidFill>
                <a:latin typeface="Times New Roman" pitchFamily="18" charset="0"/>
                <a:cs typeface="Times New Roman" pitchFamily="18" charset="0"/>
              </a:rPr>
              <a:t>portal.</a:t>
            </a:r>
          </a:p>
          <a:p>
            <a:pPr marL="285750" indent="-285750">
              <a:buFont typeface="Arial" pitchFamily="34" charset="0"/>
              <a:buChar char="•"/>
            </a:pPr>
            <a:endParaRPr lang="en-US" dirty="0" smtClean="0">
              <a:solidFill>
                <a:schemeClr val="tx1"/>
              </a:solidFill>
              <a:latin typeface="Times New Roman" pitchFamily="18" charset="0"/>
              <a:cs typeface="Times New Roman" pitchFamily="18" charset="0"/>
            </a:endParaRPr>
          </a:p>
          <a:p>
            <a:pPr marL="342900" indent="-342900">
              <a:buFont typeface="Arial" pitchFamily="34" charset="0"/>
              <a:buChar char="•"/>
            </a:pPr>
            <a:r>
              <a:rPr lang="en-IN" b="1" dirty="0" smtClean="0">
                <a:solidFill>
                  <a:schemeClr val="tx1"/>
                </a:solidFill>
                <a:latin typeface="Times New Roman" pitchFamily="18" charset="0"/>
                <a:cs typeface="Times New Roman" pitchFamily="18" charset="0"/>
              </a:rPr>
              <a:t>Service Quality:</a:t>
            </a:r>
            <a:r>
              <a:rPr lang="en-US" dirty="0">
                <a:solidFill>
                  <a:schemeClr val="tx1"/>
                </a:solidFill>
                <a:latin typeface="Times New Roman" pitchFamily="18" charset="0"/>
                <a:cs typeface="Times New Roman" pitchFamily="18" charset="0"/>
              </a:rPr>
              <a:t>Service quality refers to how well the services delivered by an online retail store are able to match the expectations of the customer. Examples of such services may include; contact, responsiveness, and privacy </a:t>
            </a:r>
            <a:r>
              <a:rPr lang="en-US" dirty="0" smtClean="0">
                <a:solidFill>
                  <a:schemeClr val="tx1"/>
                </a:solidFill>
                <a:latin typeface="Times New Roman" pitchFamily="18" charset="0"/>
                <a:cs typeface="Times New Roman" pitchFamily="18" charset="0"/>
              </a:rPr>
              <a:t>.</a:t>
            </a:r>
            <a:endParaRPr lang="en-IN" dirty="0">
              <a:solidFill>
                <a:schemeClr val="tx1"/>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33728698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9004" y="404664"/>
            <a:ext cx="6332925" cy="720080"/>
          </a:xfrm>
        </p:spPr>
        <p:txBody>
          <a:bodyPr>
            <a:normAutofit/>
          </a:bodyPr>
          <a:lstStyle/>
          <a:p>
            <a:pPr algn="ctr"/>
            <a:r>
              <a:rPr lang="en-IN" b="1" dirty="0" smtClean="0">
                <a:solidFill>
                  <a:schemeClr val="tx1"/>
                </a:solidFill>
                <a:latin typeface="Times New Roman" pitchFamily="18" charset="0"/>
                <a:cs typeface="Times New Roman" pitchFamily="18" charset="0"/>
              </a:rPr>
              <a:t>Proposed model for customer activation</a:t>
            </a:r>
            <a:endParaRPr lang="en-IN" b="1" dirty="0">
              <a:solidFill>
                <a:schemeClr val="tx1"/>
              </a:solidFill>
              <a:latin typeface="Times New Roman" pitchFamily="18" charset="0"/>
              <a:cs typeface="Times New Roman" pitchFamily="18" charset="0"/>
            </a:endParaRPr>
          </a:p>
        </p:txBody>
      </p:sp>
      <p:pic>
        <p:nvPicPr>
          <p:cNvPr id="6" name="Picture 5"/>
          <p:cNvPicPr/>
          <p:nvPr/>
        </p:nvPicPr>
        <p:blipFill rotWithShape="1">
          <a:blip r:embed="rId2"/>
          <a:srcRect l="19769" t="14965" r="21175" b="20409"/>
          <a:stretch/>
        </p:blipFill>
        <p:spPr bwMode="auto">
          <a:xfrm>
            <a:off x="1691680" y="1700808"/>
            <a:ext cx="6048671" cy="3744416"/>
          </a:xfrm>
          <a:prstGeom prst="rect">
            <a:avLst/>
          </a:prstGeom>
          <a:ln w="12700">
            <a:solidFill>
              <a:schemeClr val="tx1"/>
            </a:solidFill>
          </a:ln>
          <a:extLst>
            <a:ext uri="{53640926-AAD7-44D8-BBD7-CCE9431645EC}">
              <a14:shadowObscured xmlns="" xmlns:a14="http://schemas.microsoft.com/office/drawing/2010/main"/>
            </a:ext>
          </a:extLst>
        </p:spPr>
      </p:pic>
    </p:spTree>
    <p:extLst>
      <p:ext uri="{BB962C8B-B14F-4D97-AF65-F5344CB8AC3E}">
        <p14:creationId xmlns="" xmlns:p14="http://schemas.microsoft.com/office/powerpoint/2010/main" val="41364130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67544" y="260648"/>
            <a:ext cx="8229600" cy="1252728"/>
          </a:xfrm>
        </p:spPr>
        <p:txBody>
          <a:bodyPr>
            <a:normAutofit/>
          </a:bodyPr>
          <a:lstStyle/>
          <a:p>
            <a:r>
              <a:rPr lang="en-IN" sz="2800" b="1" dirty="0">
                <a:solidFill>
                  <a:schemeClr val="tx1"/>
                </a:solidFill>
                <a:latin typeface="Times New Roman" pitchFamily="18" charset="0"/>
                <a:cs typeface="Times New Roman" pitchFamily="18" charset="0"/>
              </a:rPr>
              <a:t>Understanding customer </a:t>
            </a:r>
            <a:r>
              <a:rPr lang="en-IN" sz="2800" b="1" dirty="0" smtClean="0">
                <a:solidFill>
                  <a:schemeClr val="tx1"/>
                </a:solidFill>
                <a:latin typeface="Times New Roman" pitchFamily="18" charset="0"/>
                <a:cs typeface="Times New Roman" pitchFamily="18" charset="0"/>
              </a:rPr>
              <a:t>activation </a:t>
            </a:r>
            <a:r>
              <a:rPr lang="en-IN" sz="2800" b="1" dirty="0">
                <a:solidFill>
                  <a:schemeClr val="tx1"/>
                </a:solidFill>
                <a:latin typeface="Times New Roman" pitchFamily="18" charset="0"/>
                <a:cs typeface="Times New Roman" pitchFamily="18" charset="0"/>
              </a:rPr>
              <a:t>model</a:t>
            </a:r>
            <a:endParaRPr lang="en-IN" sz="2800" dirty="0">
              <a:solidFill>
                <a:schemeClr val="tx1"/>
              </a:solidFill>
              <a:latin typeface="Times New Roman" pitchFamily="18" charset="0"/>
              <a:cs typeface="Times New Roman" pitchFamily="18" charset="0"/>
            </a:endParaRPr>
          </a:p>
        </p:txBody>
      </p:sp>
      <p:sp>
        <p:nvSpPr>
          <p:cNvPr id="6" name="Content Placeholder 5"/>
          <p:cNvSpPr>
            <a:spLocks noGrp="1"/>
          </p:cNvSpPr>
          <p:nvPr>
            <p:ph idx="1"/>
          </p:nvPr>
        </p:nvSpPr>
        <p:spPr>
          <a:xfrm>
            <a:off x="1115616" y="1988840"/>
            <a:ext cx="7164785" cy="3921299"/>
          </a:xfrm>
        </p:spPr>
        <p:txBody>
          <a:bodyPr>
            <a:noAutofit/>
          </a:bodyPr>
          <a:lstStyle/>
          <a:p>
            <a:r>
              <a:rPr lang="en-US" sz="1800" b="1" dirty="0" smtClean="0">
                <a:solidFill>
                  <a:schemeClr val="tx1"/>
                </a:solidFill>
                <a:latin typeface="Times New Roman" pitchFamily="18" charset="0"/>
                <a:cs typeface="Times New Roman" pitchFamily="18" charset="0"/>
              </a:rPr>
              <a:t>User </a:t>
            </a:r>
            <a:r>
              <a:rPr lang="en-US" sz="1800" b="1" dirty="0">
                <a:solidFill>
                  <a:schemeClr val="tx1"/>
                </a:solidFill>
                <a:latin typeface="Times New Roman" pitchFamily="18" charset="0"/>
                <a:cs typeface="Times New Roman" pitchFamily="18" charset="0"/>
              </a:rPr>
              <a:t>satisfaction </a:t>
            </a:r>
            <a:r>
              <a:rPr lang="en-US" sz="1800" dirty="0" smtClean="0">
                <a:solidFill>
                  <a:schemeClr val="tx1"/>
                </a:solidFill>
                <a:latin typeface="Times New Roman" pitchFamily="18" charset="0"/>
                <a:cs typeface="Times New Roman" pitchFamily="18" charset="0"/>
              </a:rPr>
              <a:t>defined </a:t>
            </a:r>
            <a:r>
              <a:rPr lang="en-US" sz="1800" dirty="0">
                <a:solidFill>
                  <a:schemeClr val="tx1"/>
                </a:solidFill>
                <a:latin typeface="Times New Roman" pitchFamily="18" charset="0"/>
                <a:cs typeface="Times New Roman" pitchFamily="18" charset="0"/>
              </a:rPr>
              <a:t>as a personal feeling of contentment or pleasure, as a result of comparing the actual outcome of shopping online as against their expectation </a:t>
            </a:r>
            <a:r>
              <a:rPr lang="en-US" sz="1800" dirty="0" smtClean="0">
                <a:solidFill>
                  <a:schemeClr val="tx1"/>
                </a:solidFill>
                <a:latin typeface="Times New Roman" pitchFamily="18" charset="0"/>
                <a:cs typeface="Times New Roman" pitchFamily="18" charset="0"/>
              </a:rPr>
              <a:t>Satisfaction </a:t>
            </a:r>
            <a:r>
              <a:rPr lang="en-US" sz="1800" dirty="0">
                <a:solidFill>
                  <a:schemeClr val="tx1"/>
                </a:solidFill>
                <a:latin typeface="Times New Roman" pitchFamily="18" charset="0"/>
                <a:cs typeface="Times New Roman" pitchFamily="18" charset="0"/>
              </a:rPr>
              <a:t>of online customers will positively impact their future intention (repeat purchase) directly or indirectly </a:t>
            </a:r>
            <a:endParaRPr lang="en-US" sz="1800" dirty="0" smtClean="0">
              <a:solidFill>
                <a:schemeClr val="tx1"/>
              </a:solidFill>
              <a:latin typeface="Times New Roman" pitchFamily="18" charset="0"/>
              <a:cs typeface="Times New Roman" pitchFamily="18" charset="0"/>
            </a:endParaRPr>
          </a:p>
          <a:p>
            <a:pPr marL="0" indent="0">
              <a:buNone/>
            </a:pPr>
            <a:endParaRPr lang="en-US" sz="1800" dirty="0" smtClean="0">
              <a:solidFill>
                <a:schemeClr val="tx1"/>
              </a:solidFill>
              <a:latin typeface="Times New Roman" pitchFamily="18" charset="0"/>
              <a:cs typeface="Times New Roman" pitchFamily="18" charset="0"/>
            </a:endParaRPr>
          </a:p>
          <a:p>
            <a:r>
              <a:rPr lang="en-US" sz="1800" b="1" dirty="0" smtClean="0">
                <a:solidFill>
                  <a:schemeClr val="tx1"/>
                </a:solidFill>
                <a:latin typeface="Times New Roman" pitchFamily="18" charset="0"/>
                <a:cs typeface="Times New Roman" pitchFamily="18" charset="0"/>
              </a:rPr>
              <a:t>Net </a:t>
            </a:r>
            <a:r>
              <a:rPr lang="en-US" sz="1800" b="1" dirty="0">
                <a:solidFill>
                  <a:schemeClr val="tx1"/>
                </a:solidFill>
                <a:latin typeface="Times New Roman" pitchFamily="18" charset="0"/>
                <a:cs typeface="Times New Roman" pitchFamily="18" charset="0"/>
              </a:rPr>
              <a:t>benefits </a:t>
            </a:r>
            <a:r>
              <a:rPr lang="en-US" sz="1800" b="1" dirty="0" smtClean="0">
                <a:solidFill>
                  <a:schemeClr val="tx1"/>
                </a:solidFill>
                <a:latin typeface="Times New Roman" pitchFamily="18" charset="0"/>
                <a:cs typeface="Times New Roman" pitchFamily="18" charset="0"/>
              </a:rPr>
              <a:t>:</a:t>
            </a:r>
            <a:r>
              <a:rPr lang="en-US" sz="1800" dirty="0" smtClean="0">
                <a:solidFill>
                  <a:schemeClr val="tx1"/>
                </a:solidFill>
                <a:latin typeface="Times New Roman" pitchFamily="18" charset="0"/>
                <a:cs typeface="Times New Roman" pitchFamily="18" charset="0"/>
              </a:rPr>
              <a:t>This </a:t>
            </a:r>
            <a:r>
              <a:rPr lang="en-US" sz="1800" dirty="0">
                <a:solidFill>
                  <a:schemeClr val="tx1"/>
                </a:solidFill>
                <a:latin typeface="Times New Roman" pitchFamily="18" charset="0"/>
                <a:cs typeface="Times New Roman" pitchFamily="18" charset="0"/>
              </a:rPr>
              <a:t>is used to describe the total benefits </a:t>
            </a:r>
            <a:r>
              <a:rPr lang="en-US" sz="1800" dirty="0" smtClean="0">
                <a:solidFill>
                  <a:schemeClr val="tx1"/>
                </a:solidFill>
                <a:latin typeface="Times New Roman" pitchFamily="18" charset="0"/>
                <a:cs typeface="Times New Roman" pitchFamily="18" charset="0"/>
              </a:rPr>
              <a:t>received while </a:t>
            </a:r>
            <a:r>
              <a:rPr lang="en-US" sz="1800" dirty="0">
                <a:solidFill>
                  <a:schemeClr val="tx1"/>
                </a:solidFill>
                <a:latin typeface="Times New Roman" pitchFamily="18" charset="0"/>
                <a:cs typeface="Times New Roman" pitchFamily="18" charset="0"/>
              </a:rPr>
              <a:t>shopping online </a:t>
            </a:r>
            <a:r>
              <a:rPr lang="en-US" sz="1800" dirty="0" smtClean="0">
                <a:solidFill>
                  <a:schemeClr val="tx1"/>
                </a:solidFill>
                <a:latin typeface="Times New Roman" pitchFamily="18" charset="0"/>
                <a:cs typeface="Times New Roman" pitchFamily="18" charset="0"/>
              </a:rPr>
              <a:t>as </a:t>
            </a:r>
            <a:r>
              <a:rPr lang="en-US" sz="1800" dirty="0">
                <a:solidFill>
                  <a:schemeClr val="tx1"/>
                </a:solidFill>
                <a:latin typeface="Times New Roman" pitchFamily="18" charset="0"/>
                <a:cs typeface="Times New Roman" pitchFamily="18" charset="0"/>
              </a:rPr>
              <a:t>against the costs (for example, effort, money and time). Some of the net benefits derived from online shopping include: monetary gain, product search and buying effectiveness, convenience, timely delivery, enjoyment, broad product range, and </a:t>
            </a:r>
            <a:r>
              <a:rPr lang="en-US" sz="1800" dirty="0" smtClean="0">
                <a:solidFill>
                  <a:schemeClr val="tx1"/>
                </a:solidFill>
                <a:latin typeface="Times New Roman" pitchFamily="18" charset="0"/>
                <a:cs typeface="Times New Roman" pitchFamily="18" charset="0"/>
              </a:rPr>
              <a:t>flexibility. Net </a:t>
            </a:r>
            <a:r>
              <a:rPr lang="en-US" sz="1800" dirty="0">
                <a:solidFill>
                  <a:schemeClr val="tx1"/>
                </a:solidFill>
                <a:latin typeface="Times New Roman" pitchFamily="18" charset="0"/>
                <a:cs typeface="Times New Roman" pitchFamily="18" charset="0"/>
              </a:rPr>
              <a:t>benefit of shopping online includes both utilitarian value and hedonic values</a:t>
            </a:r>
            <a:r>
              <a:rPr lang="en-US" sz="1800" dirty="0" smtClean="0">
                <a:solidFill>
                  <a:schemeClr val="tx1"/>
                </a:solidFill>
                <a:latin typeface="Times New Roman" pitchFamily="18" charset="0"/>
                <a:cs typeface="Times New Roman" pitchFamily="18" charset="0"/>
              </a:rPr>
              <a:t>.</a:t>
            </a:r>
          </a:p>
          <a:p>
            <a:endParaRPr lang="en-US" sz="1800" dirty="0">
              <a:solidFill>
                <a:schemeClr val="tx1"/>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300999470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775</TotalTime>
  <Words>2700</Words>
  <Application>Microsoft Office PowerPoint</Application>
  <PresentationFormat>On-screen Show (4:3)</PresentationFormat>
  <Paragraphs>200</Paragraphs>
  <Slides>35</Slides>
  <Notes>0</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Flow</vt:lpstr>
      <vt:lpstr>Data analysis of E-retail factors for customer activation and retention (Indian e-retailers)</vt:lpstr>
      <vt:lpstr> Introduction</vt:lpstr>
      <vt:lpstr>Brief Introduction</vt:lpstr>
      <vt:lpstr>Shopping values for e-commerce</vt:lpstr>
      <vt:lpstr>Hedonic and utilitarian values</vt:lpstr>
      <vt:lpstr>Hedonic and utilitarian values</vt:lpstr>
      <vt:lpstr>Understanding customer activation model</vt:lpstr>
      <vt:lpstr>Proposed model for customer activation</vt:lpstr>
      <vt:lpstr>Understanding customer activation model</vt:lpstr>
      <vt:lpstr>Understanding customer activation model</vt:lpstr>
      <vt:lpstr>Proposed model for customer retention</vt:lpstr>
      <vt:lpstr>Understanding customer retention model </vt:lpstr>
      <vt:lpstr>Understanding customer retention model contd. </vt:lpstr>
      <vt:lpstr>Understanding customer retention model contd. </vt:lpstr>
      <vt:lpstr>Understanding customer retention model contd. </vt:lpstr>
      <vt:lpstr>Understanding customer retention model contd. (Perceived risks) </vt:lpstr>
      <vt:lpstr>Analysis of the dataset</vt:lpstr>
      <vt:lpstr>Dataset characteristics</vt:lpstr>
      <vt:lpstr>Hedonic values </vt:lpstr>
      <vt:lpstr>Hedonic values visualization</vt:lpstr>
      <vt:lpstr>Observations</vt:lpstr>
      <vt:lpstr>Observations on hedonic values</vt:lpstr>
      <vt:lpstr>Utilitarian values visualizations</vt:lpstr>
      <vt:lpstr>Observations</vt:lpstr>
      <vt:lpstr>Utilitarian values visualizations contd.</vt:lpstr>
      <vt:lpstr>Slide 26</vt:lpstr>
      <vt:lpstr>Slide 27</vt:lpstr>
      <vt:lpstr>Slide 28</vt:lpstr>
      <vt:lpstr>Product information </vt:lpstr>
      <vt:lpstr>Slide 30</vt:lpstr>
      <vt:lpstr>Slide 31</vt:lpstr>
      <vt:lpstr>Slide 32</vt:lpstr>
      <vt:lpstr>Conclusion</vt:lpstr>
      <vt:lpstr>Conclusion contd.</vt:lpstr>
      <vt:lpstr>                                      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of E-retail factors for customer activation and retention (Indian e-retailers)</dc:title>
  <dc:creator>Windows User</dc:creator>
  <cp:lastModifiedBy>deepak.mukati</cp:lastModifiedBy>
  <cp:revision>42</cp:revision>
  <dcterms:created xsi:type="dcterms:W3CDTF">2021-05-21T06:38:44Z</dcterms:created>
  <dcterms:modified xsi:type="dcterms:W3CDTF">2022-07-28T12:01:02Z</dcterms:modified>
</cp:coreProperties>
</file>